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7" r:id="rId2"/>
    <p:sldId id="274" r:id="rId3"/>
    <p:sldId id="272" r:id="rId4"/>
    <p:sldId id="273" r:id="rId5"/>
    <p:sldId id="271" r:id="rId6"/>
    <p:sldId id="258" r:id="rId7"/>
    <p:sldId id="259" r:id="rId8"/>
    <p:sldId id="260" r:id="rId9"/>
    <p:sldId id="261" r:id="rId10"/>
    <p:sldId id="262" r:id="rId11"/>
    <p:sldId id="263" r:id="rId12"/>
    <p:sldId id="265" r:id="rId13"/>
    <p:sldId id="266" r:id="rId14"/>
    <p:sldId id="264" r:id="rId15"/>
    <p:sldId id="267" r:id="rId16"/>
    <p:sldId id="268" r:id="rId17"/>
    <p:sldId id="270"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C1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66" autoAdjust="0"/>
    <p:restoredTop sz="94660"/>
  </p:normalViewPr>
  <p:slideViewPr>
    <p:cSldViewPr snapToGrid="0">
      <p:cViewPr varScale="1">
        <p:scale>
          <a:sx n="78" d="100"/>
          <a:sy n="78" d="100"/>
        </p:scale>
        <p:origin x="115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2801-D467-84BD-CFCD-100A7E2E3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B52DD8D-BDC3-6B9C-8559-8BFF6DB30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C2E956-BB7A-FC4E-40F0-84353D5F4C87}"/>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CD9150CC-DD47-D5C2-D690-43AD6608B8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9BA9E-6B0F-1250-093A-FD405F92B53A}"/>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392649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C6D4-D439-7C6A-8CEF-A984F573EF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16CEC2-D148-64CD-FAA9-7D57F80279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8ACD893-BD4C-73D7-FCD4-BCF224400CCF}"/>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391A2CB4-C3DA-C950-FD87-337973F2B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946CA0-1416-8FF4-5A36-AE2D2747E0ED}"/>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1830822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26F9BC-013C-59C5-BA0F-FF137D2001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AD421F-244C-1B0B-0299-F1D7FBBFCB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D5A5CD-A4A9-A831-252C-D818C7012A22}"/>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03A3EA96-A57F-84B8-F010-6CA665FD75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69CC8E-779C-0B6F-94A5-285C0E7504FA}"/>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43239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7E860-38F8-3C6C-C4B2-F912E55A55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5E604D-30D2-2064-5F05-9063502F9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D02E96-0CF6-6E78-DCC9-1ABFD92E04C6}"/>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F4D9C0E9-0F7A-A587-96F7-B7DDB15B1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28900C-969F-F887-C72B-AB5654DC2F0A}"/>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3079802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BE27-80B3-8AB2-5E14-5D0466E6BD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58BC248-30ED-3602-270C-195A2B5BD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64866B-0382-1247-0B11-C5A4406FBF70}"/>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3E2505B2-9479-CF07-0E47-AFF5AACCE0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E1548B-8C8C-CFC4-39C7-DA589913ACBE}"/>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883656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C9EF-F565-C95A-E891-E62EF2A5B8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6409D0-F932-80B5-C7F6-723E0D247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567D504-6836-2C21-1194-7B449C4C3C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D50195-7CF0-F5D1-249D-A8FD7A690C29}"/>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6" name="Footer Placeholder 5">
            <a:extLst>
              <a:ext uri="{FF2B5EF4-FFF2-40B4-BE49-F238E27FC236}">
                <a16:creationId xmlns:a16="http://schemas.microsoft.com/office/drawing/2014/main" id="{1213960F-CD3A-5357-4F13-234B5C52F95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85E15C-32F1-2FA0-95FE-A4BF410049C1}"/>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907546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D1FB0-CC0B-857B-3A8A-40BF5CE374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D1F13D-3D8A-F9EE-AC49-2F6BA93538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D9DCEB-8869-3C47-7A24-AD2E208FB1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85B179-EBEE-2301-998D-CCC7ACE534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2FA828-78E8-FA83-A8B1-EF2EAE4D7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ACA6EA5-51BB-9551-3577-6AA0E2761D06}"/>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8" name="Footer Placeholder 7">
            <a:extLst>
              <a:ext uri="{FF2B5EF4-FFF2-40B4-BE49-F238E27FC236}">
                <a16:creationId xmlns:a16="http://schemas.microsoft.com/office/drawing/2014/main" id="{F6179901-44AD-130B-E8DB-3AF3EE777B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D85E52-E7AE-FACD-02FA-685D9AFB764E}"/>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737511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1317F-08B6-8925-CBC1-3828765317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B28382-C4FC-1889-C8CA-F78956B2E9C1}"/>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4" name="Footer Placeholder 3">
            <a:extLst>
              <a:ext uri="{FF2B5EF4-FFF2-40B4-BE49-F238E27FC236}">
                <a16:creationId xmlns:a16="http://schemas.microsoft.com/office/drawing/2014/main" id="{4E4C4C61-811B-B8F0-9D2E-657E0408B1B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F613FDF-CD03-7CEE-1E71-3180BC4EE663}"/>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939583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BBB454-51F3-0AAF-42FF-4BA679D46500}"/>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3" name="Footer Placeholder 2">
            <a:extLst>
              <a:ext uri="{FF2B5EF4-FFF2-40B4-BE49-F238E27FC236}">
                <a16:creationId xmlns:a16="http://schemas.microsoft.com/office/drawing/2014/main" id="{3F008712-6687-75FD-1B29-04658AF8C0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8F263E1-145D-AB17-BBCE-69943E0FB08F}"/>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872101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E5FE-9D64-061A-916A-025C9E436A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A1F444-B9AB-BA7D-B861-AAF68BA3C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6F33EA-64F4-562E-166D-24FD7E0B1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FC8A9D-DC59-E2CF-DA9C-7A1FA4D4DD6C}"/>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6" name="Footer Placeholder 5">
            <a:extLst>
              <a:ext uri="{FF2B5EF4-FFF2-40B4-BE49-F238E27FC236}">
                <a16:creationId xmlns:a16="http://schemas.microsoft.com/office/drawing/2014/main" id="{4B1AB7E4-BD0E-294E-8E88-8861B4E2D8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00B754-C2B5-1696-9BE3-FB099B33AAD2}"/>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1576600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DF73-5333-B568-3F04-BC0C2A0498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DB0E1D-1B08-FEAB-9C3B-085534F95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ECB996-CC88-7667-6DE8-4552577998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8D86E-5078-A96D-C3A6-C88993E8F5AC}"/>
              </a:ext>
            </a:extLst>
          </p:cNvPr>
          <p:cNvSpPr>
            <a:spLocks noGrp="1"/>
          </p:cNvSpPr>
          <p:nvPr>
            <p:ph type="dt" sz="half" idx="10"/>
          </p:nvPr>
        </p:nvSpPr>
        <p:spPr/>
        <p:txBody>
          <a:bodyPr/>
          <a:lstStyle/>
          <a:p>
            <a:fld id="{3FA7C86F-6832-4F70-A402-B4A88C38A5D7}" type="datetimeFigureOut">
              <a:rPr lang="en-IN" smtClean="0"/>
              <a:t>02-09-2025</a:t>
            </a:fld>
            <a:endParaRPr lang="en-IN"/>
          </a:p>
        </p:txBody>
      </p:sp>
      <p:sp>
        <p:nvSpPr>
          <p:cNvPr id="6" name="Footer Placeholder 5">
            <a:extLst>
              <a:ext uri="{FF2B5EF4-FFF2-40B4-BE49-F238E27FC236}">
                <a16:creationId xmlns:a16="http://schemas.microsoft.com/office/drawing/2014/main" id="{5FDA9758-28A0-2517-EB55-2FD1608BD6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B1F773-B0B3-60E5-937E-EA20CF6F1438}"/>
              </a:ext>
            </a:extLst>
          </p:cNvPr>
          <p:cNvSpPr>
            <a:spLocks noGrp="1"/>
          </p:cNvSpPr>
          <p:nvPr>
            <p:ph type="sldNum" sz="quarter" idx="12"/>
          </p:nvPr>
        </p:nvSpPr>
        <p:spPr/>
        <p:txBody>
          <a:bodyPr/>
          <a:lstStyle/>
          <a:p>
            <a:fld id="{BD8B1FF3-215B-4E66-A10A-C3038355DB8C}" type="slidenum">
              <a:rPr lang="en-IN" smtClean="0"/>
              <a:t>‹#›</a:t>
            </a:fld>
            <a:endParaRPr lang="en-IN"/>
          </a:p>
        </p:txBody>
      </p:sp>
    </p:spTree>
    <p:extLst>
      <p:ext uri="{BB962C8B-B14F-4D97-AF65-F5344CB8AC3E}">
        <p14:creationId xmlns:p14="http://schemas.microsoft.com/office/powerpoint/2010/main" val="295347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030A0"/>
            </a:gs>
            <a:gs pos="0">
              <a:srgbClr val="DFC1CE"/>
            </a:gs>
            <a:gs pos="100000">
              <a:schemeClr val="accent6">
                <a:lumMod val="5000"/>
                <a:lumOff val="95000"/>
              </a:schemeClr>
            </a:gs>
            <a:gs pos="100000">
              <a:schemeClr val="accent6">
                <a:lumMod val="45000"/>
                <a:lumOff val="55000"/>
              </a:schemeClr>
            </a:gs>
            <a:gs pos="100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E2DFFA-A437-D075-E6E4-18BC5A2DC3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3E0C82-B83B-C8C3-2480-1D2AC5E22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5A581E-B369-2F7F-B394-965E2CFFAF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7C86F-6832-4F70-A402-B4A88C38A5D7}" type="datetimeFigureOut">
              <a:rPr lang="en-IN" smtClean="0"/>
              <a:t>02-09-2025</a:t>
            </a:fld>
            <a:endParaRPr lang="en-IN"/>
          </a:p>
        </p:txBody>
      </p:sp>
      <p:sp>
        <p:nvSpPr>
          <p:cNvPr id="5" name="Footer Placeholder 4">
            <a:extLst>
              <a:ext uri="{FF2B5EF4-FFF2-40B4-BE49-F238E27FC236}">
                <a16:creationId xmlns:a16="http://schemas.microsoft.com/office/drawing/2014/main" id="{23DED8D1-5DB5-B52F-FD1A-53CCE865A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B69C4E-E9C1-5E01-3103-186A901BFB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B1FF3-215B-4E66-A10A-C3038355DB8C}" type="slidenum">
              <a:rPr lang="en-IN" smtClean="0"/>
              <a:t>‹#›</a:t>
            </a:fld>
            <a:endParaRPr lang="en-IN"/>
          </a:p>
        </p:txBody>
      </p:sp>
    </p:spTree>
    <p:extLst>
      <p:ext uri="{BB962C8B-B14F-4D97-AF65-F5344CB8AC3E}">
        <p14:creationId xmlns:p14="http://schemas.microsoft.com/office/powerpoint/2010/main" val="49163099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B227B8B-9786-4714-80BD-5557B40D5539}"/>
              </a:ext>
            </a:extLst>
          </p:cNvPr>
          <p:cNvSpPr txBox="1">
            <a:spLocks/>
          </p:cNvSpPr>
          <p:nvPr/>
        </p:nvSpPr>
        <p:spPr>
          <a:xfrm>
            <a:off x="1704108" y="2775078"/>
            <a:ext cx="953278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Mavenflix Subscription Data Analysis</a:t>
            </a:r>
          </a:p>
        </p:txBody>
      </p:sp>
      <p:sp>
        <p:nvSpPr>
          <p:cNvPr id="11" name="Title 1">
            <a:extLst>
              <a:ext uri="{FF2B5EF4-FFF2-40B4-BE49-F238E27FC236}">
                <a16:creationId xmlns:a16="http://schemas.microsoft.com/office/drawing/2014/main" id="{D1B26D66-664E-9610-D8DF-408C7361D4CF}"/>
              </a:ext>
            </a:extLst>
          </p:cNvPr>
          <p:cNvSpPr txBox="1">
            <a:spLocks/>
          </p:cNvSpPr>
          <p:nvPr/>
        </p:nvSpPr>
        <p:spPr>
          <a:xfrm>
            <a:off x="8348312" y="5492065"/>
            <a:ext cx="342712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 Pratheepa</a:t>
            </a:r>
          </a:p>
        </p:txBody>
      </p:sp>
      <p:pic>
        <p:nvPicPr>
          <p:cNvPr id="15" name="Picture 14">
            <a:extLst>
              <a:ext uri="{FF2B5EF4-FFF2-40B4-BE49-F238E27FC236}">
                <a16:creationId xmlns:a16="http://schemas.microsoft.com/office/drawing/2014/main" id="{E3FC63CE-5CFD-D7E4-8195-07CDE0C51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 y="3511422"/>
            <a:ext cx="4177607" cy="3346578"/>
          </a:xfrm>
          <a:prstGeom prst="rect">
            <a:avLst/>
          </a:prstGeom>
        </p:spPr>
      </p:pic>
      <p:pic>
        <p:nvPicPr>
          <p:cNvPr id="4" name="Picture 3">
            <a:extLst>
              <a:ext uri="{FF2B5EF4-FFF2-40B4-BE49-F238E27FC236}">
                <a16:creationId xmlns:a16="http://schemas.microsoft.com/office/drawing/2014/main" id="{6589CD12-8150-7FA6-1DE0-BA36CCFD7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874" y="-261974"/>
            <a:ext cx="8829675" cy="2562225"/>
          </a:xfrm>
          <a:prstGeom prst="rect">
            <a:avLst/>
          </a:prstGeom>
        </p:spPr>
      </p:pic>
    </p:spTree>
    <p:extLst>
      <p:ext uri="{BB962C8B-B14F-4D97-AF65-F5344CB8AC3E}">
        <p14:creationId xmlns:p14="http://schemas.microsoft.com/office/powerpoint/2010/main" val="3612771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2004C-C67F-75EA-C570-B12DEDD9B6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2D64D1-EC2E-6DE2-74BB-AF306CD668BC}"/>
              </a:ext>
            </a:extLst>
          </p:cNvPr>
          <p:cNvPicPr>
            <a:picLocks noChangeAspect="1"/>
          </p:cNvPicPr>
          <p:nvPr/>
        </p:nvPicPr>
        <p:blipFill>
          <a:blip r:embed="rId2"/>
          <a:stretch>
            <a:fillRect/>
          </a:stretch>
        </p:blipFill>
        <p:spPr>
          <a:xfrm>
            <a:off x="457200" y="2181726"/>
            <a:ext cx="4890655" cy="1629200"/>
          </a:xfrm>
          <a:prstGeom prst="rect">
            <a:avLst/>
          </a:prstGeom>
        </p:spPr>
      </p:pic>
      <p:sp>
        <p:nvSpPr>
          <p:cNvPr id="4" name="Title 1">
            <a:extLst>
              <a:ext uri="{FF2B5EF4-FFF2-40B4-BE49-F238E27FC236}">
                <a16:creationId xmlns:a16="http://schemas.microsoft.com/office/drawing/2014/main" id="{3EB96503-8DC4-39BF-2540-CE8F3AB2FD26}"/>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6. Average Subscription Duration</a:t>
            </a:r>
          </a:p>
        </p:txBody>
      </p:sp>
      <p:sp>
        <p:nvSpPr>
          <p:cNvPr id="5" name="Content Placeholder 2">
            <a:extLst>
              <a:ext uri="{FF2B5EF4-FFF2-40B4-BE49-F238E27FC236}">
                <a16:creationId xmlns:a16="http://schemas.microsoft.com/office/drawing/2014/main" id="{078D3DFC-5853-FB9F-4349-2BD3E175A8B7}"/>
              </a:ext>
            </a:extLst>
          </p:cNvPr>
          <p:cNvSpPr txBox="1">
            <a:spLocks/>
          </p:cNvSpPr>
          <p:nvPr/>
        </p:nvSpPr>
        <p:spPr>
          <a:xfrm>
            <a:off x="284747" y="1038726"/>
            <a:ext cx="11622505" cy="581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Average subscription length across customers, measured in months.</a:t>
            </a:r>
          </a:p>
        </p:txBody>
      </p:sp>
      <p:pic>
        <p:nvPicPr>
          <p:cNvPr id="7" name="Picture 6">
            <a:extLst>
              <a:ext uri="{FF2B5EF4-FFF2-40B4-BE49-F238E27FC236}">
                <a16:creationId xmlns:a16="http://schemas.microsoft.com/office/drawing/2014/main" id="{99A15584-B293-049E-B958-E8439BA38C74}"/>
              </a:ext>
            </a:extLst>
          </p:cNvPr>
          <p:cNvPicPr>
            <a:picLocks noChangeAspect="1"/>
          </p:cNvPicPr>
          <p:nvPr/>
        </p:nvPicPr>
        <p:blipFill>
          <a:blip r:embed="rId3"/>
          <a:stretch>
            <a:fillRect/>
          </a:stretch>
        </p:blipFill>
        <p:spPr>
          <a:xfrm>
            <a:off x="5585192" y="2005263"/>
            <a:ext cx="2616700" cy="4587638"/>
          </a:xfrm>
          <a:prstGeom prst="rect">
            <a:avLst/>
          </a:prstGeom>
        </p:spPr>
      </p:pic>
      <p:sp>
        <p:nvSpPr>
          <p:cNvPr id="8" name="Scroll: Horizontal 7">
            <a:extLst>
              <a:ext uri="{FF2B5EF4-FFF2-40B4-BE49-F238E27FC236}">
                <a16:creationId xmlns:a16="http://schemas.microsoft.com/office/drawing/2014/main" id="{9A164CE1-DE6F-9E30-A0FF-3AF6E6805AD3}"/>
              </a:ext>
            </a:extLst>
          </p:cNvPr>
          <p:cNvSpPr/>
          <p:nvPr/>
        </p:nvSpPr>
        <p:spPr>
          <a:xfrm>
            <a:off x="8395855" y="1469073"/>
            <a:ext cx="3477490" cy="2944320"/>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dirty="0"/>
              <a:t>The average subscription duration Mostly ranges between </a:t>
            </a:r>
            <a:r>
              <a:rPr lang="en-US" b="1" dirty="0"/>
              <a:t>6–12 months</a:t>
            </a:r>
            <a:r>
              <a:rPr lang="en-US" dirty="0"/>
              <a:t>. Some long-term users stayed over </a:t>
            </a:r>
            <a:r>
              <a:rPr lang="en-US" b="1" dirty="0"/>
              <a:t>40 months</a:t>
            </a:r>
            <a:r>
              <a:rPr lang="en-US" dirty="0"/>
              <a:t>, while a few records show </a:t>
            </a:r>
            <a:r>
              <a:rPr lang="en-US" b="1" dirty="0"/>
              <a:t>negative or near-zero </a:t>
            </a:r>
            <a:r>
              <a:rPr lang="en-US" dirty="0"/>
              <a:t>values due to data inconsistencies.</a:t>
            </a:r>
            <a:endParaRPr lang="en-IN" b="1" dirty="0"/>
          </a:p>
        </p:txBody>
      </p:sp>
      <p:cxnSp>
        <p:nvCxnSpPr>
          <p:cNvPr id="9" name="Connector: Curved 8">
            <a:extLst>
              <a:ext uri="{FF2B5EF4-FFF2-40B4-BE49-F238E27FC236}">
                <a16:creationId xmlns:a16="http://schemas.microsoft.com/office/drawing/2014/main" id="{B5F559F2-F6CD-53B5-1A7F-95F0B6F6DE5F}"/>
              </a:ext>
            </a:extLst>
          </p:cNvPr>
          <p:cNvCxnSpPr>
            <a:cxnSpLocks/>
          </p:cNvCxnSpPr>
          <p:nvPr/>
        </p:nvCxnSpPr>
        <p:spPr>
          <a:xfrm flipV="1">
            <a:off x="8201892" y="4156364"/>
            <a:ext cx="1773381" cy="1232564"/>
          </a:xfrm>
          <a:prstGeom prst="curvedConnector3">
            <a:avLst>
              <a:gd name="adj1" fmla="val 50000"/>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2" name="Connector: Curved 11">
            <a:extLst>
              <a:ext uri="{FF2B5EF4-FFF2-40B4-BE49-F238E27FC236}">
                <a16:creationId xmlns:a16="http://schemas.microsoft.com/office/drawing/2014/main" id="{7670DA24-0416-3D57-251B-0324BCF56B08}"/>
              </a:ext>
            </a:extLst>
          </p:cNvPr>
          <p:cNvCxnSpPr>
            <a:cxnSpLocks/>
          </p:cNvCxnSpPr>
          <p:nvPr/>
        </p:nvCxnSpPr>
        <p:spPr>
          <a:xfrm rot="16200000" flipH="1">
            <a:off x="3590477" y="2973092"/>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0817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93267-E93E-5C82-1D8B-8EC41B0AE22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3DFB73F-A3EB-EA92-86FD-C500BFF0A8DC}"/>
              </a:ext>
            </a:extLst>
          </p:cNvPr>
          <p:cNvPicPr>
            <a:picLocks noChangeAspect="1"/>
          </p:cNvPicPr>
          <p:nvPr/>
        </p:nvPicPr>
        <p:blipFill>
          <a:blip r:embed="rId2"/>
          <a:stretch>
            <a:fillRect/>
          </a:stretch>
        </p:blipFill>
        <p:spPr>
          <a:xfrm>
            <a:off x="573508" y="1817287"/>
            <a:ext cx="6675698" cy="3292125"/>
          </a:xfrm>
          <a:prstGeom prst="rect">
            <a:avLst/>
          </a:prstGeom>
        </p:spPr>
      </p:pic>
      <p:sp>
        <p:nvSpPr>
          <p:cNvPr id="4" name="Title 1">
            <a:extLst>
              <a:ext uri="{FF2B5EF4-FFF2-40B4-BE49-F238E27FC236}">
                <a16:creationId xmlns:a16="http://schemas.microsoft.com/office/drawing/2014/main" id="{7E218FDA-E857-2F64-6914-F6C0DCA3447E}"/>
              </a:ext>
            </a:extLst>
          </p:cNvPr>
          <p:cNvSpPr txBox="1">
            <a:spLocks/>
          </p:cNvSpPr>
          <p:nvPr/>
        </p:nvSpPr>
        <p:spPr>
          <a:xfrm>
            <a:off x="457199" y="274638"/>
            <a:ext cx="8606589"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7. Customer Tenure Segmentation</a:t>
            </a:r>
          </a:p>
        </p:txBody>
      </p:sp>
      <p:sp>
        <p:nvSpPr>
          <p:cNvPr id="5" name="Content Placeholder 2">
            <a:extLst>
              <a:ext uri="{FF2B5EF4-FFF2-40B4-BE49-F238E27FC236}">
                <a16:creationId xmlns:a16="http://schemas.microsoft.com/office/drawing/2014/main" id="{B049BFAB-DC1E-F6E0-68E8-B09D54F217E0}"/>
              </a:ext>
            </a:extLst>
          </p:cNvPr>
          <p:cNvSpPr txBox="1">
            <a:spLocks/>
          </p:cNvSpPr>
          <p:nvPr/>
        </p:nvSpPr>
        <p:spPr>
          <a:xfrm>
            <a:off x="372979" y="1151022"/>
            <a:ext cx="11446042" cy="5975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Classification of customers as short, medium, or long-term subscribers.</a:t>
            </a:r>
          </a:p>
        </p:txBody>
      </p:sp>
      <p:pic>
        <p:nvPicPr>
          <p:cNvPr id="7" name="Picture 6">
            <a:extLst>
              <a:ext uri="{FF2B5EF4-FFF2-40B4-BE49-F238E27FC236}">
                <a16:creationId xmlns:a16="http://schemas.microsoft.com/office/drawing/2014/main" id="{59FA6313-5743-2B27-3D45-B7AF2F286452}"/>
              </a:ext>
            </a:extLst>
          </p:cNvPr>
          <p:cNvPicPr>
            <a:picLocks noChangeAspect="1"/>
          </p:cNvPicPr>
          <p:nvPr/>
        </p:nvPicPr>
        <p:blipFill>
          <a:blip r:embed="rId3"/>
          <a:stretch>
            <a:fillRect/>
          </a:stretch>
        </p:blipFill>
        <p:spPr>
          <a:xfrm>
            <a:off x="4628346" y="5438576"/>
            <a:ext cx="3752355" cy="1144786"/>
          </a:xfrm>
          <a:prstGeom prst="rect">
            <a:avLst/>
          </a:prstGeom>
        </p:spPr>
      </p:pic>
      <p:sp>
        <p:nvSpPr>
          <p:cNvPr id="10" name="Scroll: Horizontal 9">
            <a:extLst>
              <a:ext uri="{FF2B5EF4-FFF2-40B4-BE49-F238E27FC236}">
                <a16:creationId xmlns:a16="http://schemas.microsoft.com/office/drawing/2014/main" id="{0E23E5FC-9F97-702D-BC3E-0B022B6DCB82}"/>
              </a:ext>
            </a:extLst>
          </p:cNvPr>
          <p:cNvSpPr/>
          <p:nvPr/>
        </p:nvSpPr>
        <p:spPr>
          <a:xfrm>
            <a:off x="8066666" y="1991189"/>
            <a:ext cx="3752355" cy="2944320"/>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400" dirty="0"/>
              <a:t>Among Mavenflix customers, </a:t>
            </a:r>
            <a:r>
              <a:rPr lang="en-US" sz="2400" b="1" dirty="0"/>
              <a:t>634 </a:t>
            </a:r>
            <a:r>
              <a:rPr lang="en-US" sz="2400" dirty="0"/>
              <a:t>are long-term, </a:t>
            </a:r>
            <a:r>
              <a:rPr lang="en-US" sz="2400" b="1" dirty="0"/>
              <a:t>460 </a:t>
            </a:r>
            <a:r>
              <a:rPr lang="en-US" sz="2400" dirty="0"/>
              <a:t>are short-term, and </a:t>
            </a:r>
            <a:r>
              <a:rPr lang="en-US" sz="2400" b="1" dirty="0"/>
              <a:t>157</a:t>
            </a:r>
            <a:r>
              <a:rPr lang="en-US" sz="2400" dirty="0"/>
              <a:t> are medium-term subscribers.</a:t>
            </a:r>
            <a:endParaRPr lang="en-IN" sz="2400" b="1" dirty="0"/>
          </a:p>
        </p:txBody>
      </p:sp>
      <p:cxnSp>
        <p:nvCxnSpPr>
          <p:cNvPr id="11" name="Connector: Curved 10">
            <a:extLst>
              <a:ext uri="{FF2B5EF4-FFF2-40B4-BE49-F238E27FC236}">
                <a16:creationId xmlns:a16="http://schemas.microsoft.com/office/drawing/2014/main" id="{157C07E4-78AA-1627-F57E-52FB8CBA1ED1}"/>
              </a:ext>
            </a:extLst>
          </p:cNvPr>
          <p:cNvCxnSpPr>
            <a:cxnSpLocks/>
          </p:cNvCxnSpPr>
          <p:nvPr/>
        </p:nvCxnSpPr>
        <p:spPr>
          <a:xfrm flipV="1">
            <a:off x="8369762" y="4741809"/>
            <a:ext cx="1773381" cy="1232564"/>
          </a:xfrm>
          <a:prstGeom prst="curvedConnector3">
            <a:avLst>
              <a:gd name="adj1" fmla="val 50000"/>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2" name="Connector: Curved 11">
            <a:extLst>
              <a:ext uri="{FF2B5EF4-FFF2-40B4-BE49-F238E27FC236}">
                <a16:creationId xmlns:a16="http://schemas.microsoft.com/office/drawing/2014/main" id="{38325AE9-9E04-747F-56D1-ABED4CE9B793}"/>
              </a:ext>
            </a:extLst>
          </p:cNvPr>
          <p:cNvCxnSpPr>
            <a:cxnSpLocks/>
          </p:cNvCxnSpPr>
          <p:nvPr/>
        </p:nvCxnSpPr>
        <p:spPr>
          <a:xfrm rot="16200000" flipH="1">
            <a:off x="2667538" y="4340300"/>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98092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99BE-6C60-E10D-13BC-9550C8BE44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AA643DD-B397-A8D7-712B-06F5EA943174}"/>
              </a:ext>
            </a:extLst>
          </p:cNvPr>
          <p:cNvPicPr>
            <a:picLocks noChangeAspect="1"/>
          </p:cNvPicPr>
          <p:nvPr/>
        </p:nvPicPr>
        <p:blipFill>
          <a:blip r:embed="rId2"/>
          <a:stretch>
            <a:fillRect/>
          </a:stretch>
        </p:blipFill>
        <p:spPr>
          <a:xfrm>
            <a:off x="457200" y="2083286"/>
            <a:ext cx="6210838" cy="2362405"/>
          </a:xfrm>
          <a:prstGeom prst="rect">
            <a:avLst/>
          </a:prstGeom>
        </p:spPr>
      </p:pic>
      <p:sp>
        <p:nvSpPr>
          <p:cNvPr id="4" name="Title 1">
            <a:extLst>
              <a:ext uri="{FF2B5EF4-FFF2-40B4-BE49-F238E27FC236}">
                <a16:creationId xmlns:a16="http://schemas.microsoft.com/office/drawing/2014/main" id="{77826D7E-1E58-C0AD-366D-229DDBD0F87C}"/>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8. Seasonal Trends</a:t>
            </a:r>
          </a:p>
        </p:txBody>
      </p:sp>
      <p:sp>
        <p:nvSpPr>
          <p:cNvPr id="5" name="Content Placeholder 2">
            <a:extLst>
              <a:ext uri="{FF2B5EF4-FFF2-40B4-BE49-F238E27FC236}">
                <a16:creationId xmlns:a16="http://schemas.microsoft.com/office/drawing/2014/main" id="{0D40425C-E896-1EF7-0717-46904C66F182}"/>
              </a:ext>
            </a:extLst>
          </p:cNvPr>
          <p:cNvSpPr txBox="1">
            <a:spLocks/>
          </p:cNvSpPr>
          <p:nvPr/>
        </p:nvSpPr>
        <p:spPr>
          <a:xfrm>
            <a:off x="300789" y="1198415"/>
            <a:ext cx="11590421" cy="5662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Breakdown of sign-ups and cancellations by month and season.</a:t>
            </a:r>
          </a:p>
        </p:txBody>
      </p:sp>
      <p:pic>
        <p:nvPicPr>
          <p:cNvPr id="7" name="Picture 6">
            <a:extLst>
              <a:ext uri="{FF2B5EF4-FFF2-40B4-BE49-F238E27FC236}">
                <a16:creationId xmlns:a16="http://schemas.microsoft.com/office/drawing/2014/main" id="{EE2D6CC5-0333-4528-DBEC-28459A6DEE90}"/>
              </a:ext>
            </a:extLst>
          </p:cNvPr>
          <p:cNvPicPr>
            <a:picLocks noChangeAspect="1"/>
          </p:cNvPicPr>
          <p:nvPr/>
        </p:nvPicPr>
        <p:blipFill>
          <a:blip r:embed="rId3"/>
          <a:stretch>
            <a:fillRect/>
          </a:stretch>
        </p:blipFill>
        <p:spPr>
          <a:xfrm>
            <a:off x="4884638" y="5202329"/>
            <a:ext cx="2949196" cy="1219306"/>
          </a:xfrm>
          <a:prstGeom prst="rect">
            <a:avLst/>
          </a:prstGeom>
        </p:spPr>
      </p:pic>
      <p:sp>
        <p:nvSpPr>
          <p:cNvPr id="8" name="Scroll: Horizontal 7">
            <a:extLst>
              <a:ext uri="{FF2B5EF4-FFF2-40B4-BE49-F238E27FC236}">
                <a16:creationId xmlns:a16="http://schemas.microsoft.com/office/drawing/2014/main" id="{57E0C45F-7205-645A-A443-18A2D2C717C4}"/>
              </a:ext>
            </a:extLst>
          </p:cNvPr>
          <p:cNvSpPr/>
          <p:nvPr/>
        </p:nvSpPr>
        <p:spPr>
          <a:xfrm>
            <a:off x="7833833" y="2083286"/>
            <a:ext cx="3568457" cy="2772049"/>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dirty="0"/>
              <a:t>Mavenflix </a:t>
            </a:r>
            <a:r>
              <a:rPr lang="en-US" sz="2000" b="1" dirty="0"/>
              <a:t>sign-ups peak in Spring (345) and Winter (336), </a:t>
            </a:r>
            <a:r>
              <a:rPr lang="en-US" sz="2000" dirty="0"/>
              <a:t>while </a:t>
            </a:r>
            <a:r>
              <a:rPr lang="en-US" sz="2000" b="1" dirty="0"/>
              <a:t>cancellations spike in Autumn (829), </a:t>
            </a:r>
            <a:r>
              <a:rPr lang="en-US" sz="2000" dirty="0"/>
              <a:t>indicating seasonal trends in customer behavior.</a:t>
            </a:r>
            <a:endParaRPr lang="en-IN" sz="2000" b="1" dirty="0"/>
          </a:p>
        </p:txBody>
      </p:sp>
      <p:cxnSp>
        <p:nvCxnSpPr>
          <p:cNvPr id="9" name="Connector: Curved 8">
            <a:extLst>
              <a:ext uri="{FF2B5EF4-FFF2-40B4-BE49-F238E27FC236}">
                <a16:creationId xmlns:a16="http://schemas.microsoft.com/office/drawing/2014/main" id="{626CC2BC-84E6-ECF3-766C-55F84FB62C8D}"/>
              </a:ext>
            </a:extLst>
          </p:cNvPr>
          <p:cNvCxnSpPr>
            <a:cxnSpLocks/>
          </p:cNvCxnSpPr>
          <p:nvPr/>
        </p:nvCxnSpPr>
        <p:spPr>
          <a:xfrm flipV="1">
            <a:off x="7833834" y="4604348"/>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0" name="Connector: Curved 9">
            <a:extLst>
              <a:ext uri="{FF2B5EF4-FFF2-40B4-BE49-F238E27FC236}">
                <a16:creationId xmlns:a16="http://schemas.microsoft.com/office/drawing/2014/main" id="{4A8EBF04-72CD-187F-A71B-399ED5DC5C5D}"/>
              </a:ext>
            </a:extLst>
          </p:cNvPr>
          <p:cNvCxnSpPr>
            <a:cxnSpLocks/>
          </p:cNvCxnSpPr>
          <p:nvPr/>
        </p:nvCxnSpPr>
        <p:spPr>
          <a:xfrm rot="16200000" flipH="1">
            <a:off x="2923830" y="3629523"/>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58734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A3D1E-813C-A3AC-3DE8-D771DFE95D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B6B57E4-CF43-B079-BDBE-E65D024EC1C0}"/>
              </a:ext>
            </a:extLst>
          </p:cNvPr>
          <p:cNvPicPr>
            <a:picLocks noChangeAspect="1"/>
          </p:cNvPicPr>
          <p:nvPr/>
        </p:nvPicPr>
        <p:blipFill>
          <a:blip r:embed="rId2"/>
          <a:stretch>
            <a:fillRect/>
          </a:stretch>
        </p:blipFill>
        <p:spPr>
          <a:xfrm>
            <a:off x="405063" y="2380581"/>
            <a:ext cx="6020322" cy="1661304"/>
          </a:xfrm>
          <a:prstGeom prst="rect">
            <a:avLst/>
          </a:prstGeom>
        </p:spPr>
      </p:pic>
      <p:sp>
        <p:nvSpPr>
          <p:cNvPr id="5" name="Title 1">
            <a:extLst>
              <a:ext uri="{FF2B5EF4-FFF2-40B4-BE49-F238E27FC236}">
                <a16:creationId xmlns:a16="http://schemas.microsoft.com/office/drawing/2014/main" id="{648E5D78-B08E-114B-29A7-0595E6F2BECC}"/>
              </a:ext>
            </a:extLst>
          </p:cNvPr>
          <p:cNvSpPr txBox="1">
            <a:spLocks/>
          </p:cNvSpPr>
          <p:nvPr/>
        </p:nvSpPr>
        <p:spPr>
          <a:xfrm>
            <a:off x="405063" y="417221"/>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9. Lost Revenue Analysis</a:t>
            </a:r>
          </a:p>
        </p:txBody>
      </p:sp>
      <p:sp>
        <p:nvSpPr>
          <p:cNvPr id="6" name="Content Placeholder 2">
            <a:extLst>
              <a:ext uri="{FF2B5EF4-FFF2-40B4-BE49-F238E27FC236}">
                <a16:creationId xmlns:a16="http://schemas.microsoft.com/office/drawing/2014/main" id="{FDEE61E5-0596-D510-1679-F879203EDE8B}"/>
              </a:ext>
            </a:extLst>
          </p:cNvPr>
          <p:cNvSpPr txBox="1">
            <a:spLocks/>
          </p:cNvSpPr>
          <p:nvPr/>
        </p:nvSpPr>
        <p:spPr>
          <a:xfrm>
            <a:off x="405063" y="1414044"/>
            <a:ext cx="11381874" cy="443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Total lost revenue due to cancellations and its percentage of paid revenue.</a:t>
            </a:r>
          </a:p>
        </p:txBody>
      </p:sp>
      <p:pic>
        <p:nvPicPr>
          <p:cNvPr id="8" name="Picture 7">
            <a:extLst>
              <a:ext uri="{FF2B5EF4-FFF2-40B4-BE49-F238E27FC236}">
                <a16:creationId xmlns:a16="http://schemas.microsoft.com/office/drawing/2014/main" id="{71963579-3AB7-84DA-DADA-0B0338FDEA63}"/>
              </a:ext>
            </a:extLst>
          </p:cNvPr>
          <p:cNvPicPr>
            <a:picLocks noChangeAspect="1"/>
          </p:cNvPicPr>
          <p:nvPr/>
        </p:nvPicPr>
        <p:blipFill>
          <a:blip r:embed="rId3"/>
          <a:stretch>
            <a:fillRect/>
          </a:stretch>
        </p:blipFill>
        <p:spPr>
          <a:xfrm>
            <a:off x="3782290" y="4805487"/>
            <a:ext cx="4946073" cy="987467"/>
          </a:xfrm>
          <a:prstGeom prst="rect">
            <a:avLst/>
          </a:prstGeom>
        </p:spPr>
      </p:pic>
      <p:sp>
        <p:nvSpPr>
          <p:cNvPr id="9" name="Scroll: Horizontal 8">
            <a:extLst>
              <a:ext uri="{FF2B5EF4-FFF2-40B4-BE49-F238E27FC236}">
                <a16:creationId xmlns:a16="http://schemas.microsoft.com/office/drawing/2014/main" id="{DC477A93-5315-29D0-33BC-DAF497C5C03B}"/>
              </a:ext>
            </a:extLst>
          </p:cNvPr>
          <p:cNvSpPr/>
          <p:nvPr/>
        </p:nvSpPr>
        <p:spPr>
          <a:xfrm>
            <a:off x="8409713" y="1857597"/>
            <a:ext cx="3325088" cy="2555795"/>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dirty="0"/>
              <a:t>Mavenflix lost a total of </a:t>
            </a:r>
            <a:r>
              <a:rPr lang="en-US" sz="2000" b="1" dirty="0"/>
              <a:t>32,331</a:t>
            </a:r>
            <a:r>
              <a:rPr lang="en-US" sz="2000" dirty="0"/>
              <a:t> in subscription revenue due to cancellations, which accounts for </a:t>
            </a:r>
            <a:r>
              <a:rPr lang="en-US" sz="2000" b="1" dirty="0"/>
              <a:t>106.56% </a:t>
            </a:r>
            <a:r>
              <a:rPr lang="en-US" sz="2000" dirty="0"/>
              <a:t>of paid subscriptions.</a:t>
            </a:r>
            <a:endParaRPr lang="en-IN" sz="2000" b="1" dirty="0"/>
          </a:p>
        </p:txBody>
      </p:sp>
      <p:cxnSp>
        <p:nvCxnSpPr>
          <p:cNvPr id="10" name="Connector: Curved 9">
            <a:extLst>
              <a:ext uri="{FF2B5EF4-FFF2-40B4-BE49-F238E27FC236}">
                <a16:creationId xmlns:a16="http://schemas.microsoft.com/office/drawing/2014/main" id="{A4D79741-1CA5-1171-EF48-3794B5B49E7F}"/>
              </a:ext>
            </a:extLst>
          </p:cNvPr>
          <p:cNvCxnSpPr>
            <a:cxnSpLocks/>
          </p:cNvCxnSpPr>
          <p:nvPr/>
        </p:nvCxnSpPr>
        <p:spPr>
          <a:xfrm flipV="1">
            <a:off x="8728363" y="4162405"/>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1" name="Connector: Curved 10">
            <a:extLst>
              <a:ext uri="{FF2B5EF4-FFF2-40B4-BE49-F238E27FC236}">
                <a16:creationId xmlns:a16="http://schemas.microsoft.com/office/drawing/2014/main" id="{4A83343E-B129-8840-9E41-EA7EA2EDAE7C}"/>
              </a:ext>
            </a:extLst>
          </p:cNvPr>
          <p:cNvCxnSpPr>
            <a:cxnSpLocks/>
          </p:cNvCxnSpPr>
          <p:nvPr/>
        </p:nvCxnSpPr>
        <p:spPr>
          <a:xfrm rot="16200000" flipH="1">
            <a:off x="1821482" y="3285658"/>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48351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8F1F-3FFC-51D4-A079-D8EA2F265E2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E993787-C2A9-E95F-1C18-82EFB45CD73B}"/>
              </a:ext>
            </a:extLst>
          </p:cNvPr>
          <p:cNvSpPr txBox="1">
            <a:spLocks/>
          </p:cNvSpPr>
          <p:nvPr/>
        </p:nvSpPr>
        <p:spPr>
          <a:xfrm>
            <a:off x="457199" y="274638"/>
            <a:ext cx="942109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10. Short-Term Subscription Analysis</a:t>
            </a:r>
          </a:p>
        </p:txBody>
      </p:sp>
      <p:sp>
        <p:nvSpPr>
          <p:cNvPr id="7" name="Content Placeholder 2">
            <a:extLst>
              <a:ext uri="{FF2B5EF4-FFF2-40B4-BE49-F238E27FC236}">
                <a16:creationId xmlns:a16="http://schemas.microsoft.com/office/drawing/2014/main" id="{13404920-EA1D-EEB9-BFB8-0F53673EDE50}"/>
              </a:ext>
            </a:extLst>
          </p:cNvPr>
          <p:cNvSpPr txBox="1">
            <a:spLocks/>
          </p:cNvSpPr>
          <p:nvPr/>
        </p:nvSpPr>
        <p:spPr>
          <a:xfrm>
            <a:off x="300789" y="1134980"/>
            <a:ext cx="11590421" cy="5815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Identifying customers with subscription durations of 1 month or less.</a:t>
            </a:r>
          </a:p>
        </p:txBody>
      </p:sp>
      <p:pic>
        <p:nvPicPr>
          <p:cNvPr id="4" name="Picture 3">
            <a:extLst>
              <a:ext uri="{FF2B5EF4-FFF2-40B4-BE49-F238E27FC236}">
                <a16:creationId xmlns:a16="http://schemas.microsoft.com/office/drawing/2014/main" id="{F6589432-83C5-4B9B-480A-0FC62BBF3A89}"/>
              </a:ext>
            </a:extLst>
          </p:cNvPr>
          <p:cNvPicPr>
            <a:picLocks noChangeAspect="1"/>
          </p:cNvPicPr>
          <p:nvPr/>
        </p:nvPicPr>
        <p:blipFill>
          <a:blip r:embed="rId2"/>
          <a:stretch>
            <a:fillRect/>
          </a:stretch>
        </p:blipFill>
        <p:spPr>
          <a:xfrm>
            <a:off x="457200" y="1909662"/>
            <a:ext cx="5380186" cy="4313294"/>
          </a:xfrm>
          <a:prstGeom prst="rect">
            <a:avLst/>
          </a:prstGeom>
        </p:spPr>
      </p:pic>
      <p:pic>
        <p:nvPicPr>
          <p:cNvPr id="8" name="Picture 7">
            <a:extLst>
              <a:ext uri="{FF2B5EF4-FFF2-40B4-BE49-F238E27FC236}">
                <a16:creationId xmlns:a16="http://schemas.microsoft.com/office/drawing/2014/main" id="{E0BE11E6-3A19-73E7-D3C9-A79B109A43B7}"/>
              </a:ext>
            </a:extLst>
          </p:cNvPr>
          <p:cNvPicPr>
            <a:picLocks noChangeAspect="1"/>
          </p:cNvPicPr>
          <p:nvPr/>
        </p:nvPicPr>
        <p:blipFill>
          <a:blip r:embed="rId3"/>
          <a:stretch>
            <a:fillRect/>
          </a:stretch>
        </p:blipFill>
        <p:spPr>
          <a:xfrm>
            <a:off x="6392981" y="2293963"/>
            <a:ext cx="2293819" cy="3330229"/>
          </a:xfrm>
          <a:prstGeom prst="rect">
            <a:avLst/>
          </a:prstGeom>
        </p:spPr>
      </p:pic>
      <p:sp>
        <p:nvSpPr>
          <p:cNvPr id="9" name="Scroll: Horizontal 8">
            <a:extLst>
              <a:ext uri="{FF2B5EF4-FFF2-40B4-BE49-F238E27FC236}">
                <a16:creationId xmlns:a16="http://schemas.microsoft.com/office/drawing/2014/main" id="{6DC7D320-F56F-E871-C52B-945E8F00E38E}"/>
              </a:ext>
            </a:extLst>
          </p:cNvPr>
          <p:cNvSpPr/>
          <p:nvPr/>
        </p:nvSpPr>
        <p:spPr>
          <a:xfrm>
            <a:off x="8908473" y="2042976"/>
            <a:ext cx="3144981" cy="2653716"/>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dirty="0"/>
              <a:t>A total of </a:t>
            </a:r>
            <a:r>
              <a:rPr lang="en-US" sz="2000" b="1" dirty="0"/>
              <a:t>364</a:t>
            </a:r>
            <a:r>
              <a:rPr lang="en-US" sz="2000" dirty="0"/>
              <a:t> Mavenflix customers have a subscription duration of 1 month or less.</a:t>
            </a:r>
            <a:endParaRPr lang="en-IN" sz="2000" b="1" dirty="0"/>
          </a:p>
        </p:txBody>
      </p:sp>
      <p:cxnSp>
        <p:nvCxnSpPr>
          <p:cNvPr id="10" name="Connector: Curved 9">
            <a:extLst>
              <a:ext uri="{FF2B5EF4-FFF2-40B4-BE49-F238E27FC236}">
                <a16:creationId xmlns:a16="http://schemas.microsoft.com/office/drawing/2014/main" id="{7E5C9565-00BE-8ACE-DE9A-1DB7E71F7BFB}"/>
              </a:ext>
            </a:extLst>
          </p:cNvPr>
          <p:cNvCxnSpPr>
            <a:cxnSpLocks/>
            <a:stCxn id="8" idx="2"/>
          </p:cNvCxnSpPr>
          <p:nvPr/>
        </p:nvCxnSpPr>
        <p:spPr>
          <a:xfrm rot="5400000" flipH="1" flipV="1">
            <a:off x="8335394" y="3637951"/>
            <a:ext cx="1190737" cy="2781745"/>
          </a:xfrm>
          <a:prstGeom prst="curvedConnector4">
            <a:avLst>
              <a:gd name="adj1" fmla="val -19198"/>
              <a:gd name="adj2" fmla="val 70615"/>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4" name="Connector: Curved 13">
            <a:extLst>
              <a:ext uri="{FF2B5EF4-FFF2-40B4-BE49-F238E27FC236}">
                <a16:creationId xmlns:a16="http://schemas.microsoft.com/office/drawing/2014/main" id="{0F21041B-2E9B-31C7-EE98-056C529450C3}"/>
              </a:ext>
            </a:extLst>
          </p:cNvPr>
          <p:cNvCxnSpPr>
            <a:cxnSpLocks/>
            <a:stCxn id="4" idx="2"/>
          </p:cNvCxnSpPr>
          <p:nvPr/>
        </p:nvCxnSpPr>
        <p:spPr>
          <a:xfrm rot="5400000" flipH="1" flipV="1">
            <a:off x="3672629" y="3540972"/>
            <a:ext cx="2156647" cy="3207321"/>
          </a:xfrm>
          <a:prstGeom prst="curvedConnector4">
            <a:avLst>
              <a:gd name="adj1" fmla="val -10600"/>
              <a:gd name="adj2" fmla="val 91937"/>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2430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33E9C-3EC0-5B28-7EE6-230E4551276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E6A7E26-C8F5-C1F4-81D7-9E489533C1B8}"/>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r="8158"/>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31204F3-7C8A-96E3-C1ED-602E8F2CFE36}"/>
              </a:ext>
            </a:extLst>
          </p:cNvPr>
          <p:cNvSpPr txBox="1">
            <a:spLocks/>
          </p:cNvSpPr>
          <p:nvPr/>
        </p:nvSpPr>
        <p:spPr>
          <a:xfrm>
            <a:off x="546525" y="296599"/>
            <a:ext cx="10674563"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Customer Behavior &amp; Subscription Insights</a:t>
            </a:r>
          </a:p>
        </p:txBody>
      </p:sp>
      <p:sp>
        <p:nvSpPr>
          <p:cNvPr id="6" name="TextBox 5">
            <a:extLst>
              <a:ext uri="{FF2B5EF4-FFF2-40B4-BE49-F238E27FC236}">
                <a16:creationId xmlns:a16="http://schemas.microsoft.com/office/drawing/2014/main" id="{28BA1CC4-8DEC-23A2-42E5-980E9D4E2C2C}"/>
              </a:ext>
            </a:extLst>
          </p:cNvPr>
          <p:cNvSpPr txBox="1"/>
          <p:nvPr/>
        </p:nvSpPr>
        <p:spPr>
          <a:xfrm>
            <a:off x="546525" y="1298422"/>
            <a:ext cx="10973530" cy="5262979"/>
          </a:xfrm>
          <a:prstGeom prst="rect">
            <a:avLst/>
          </a:prstGeom>
          <a:noFill/>
        </p:spPr>
        <p:txBody>
          <a:bodyPr wrap="square">
            <a:spAutoFit/>
          </a:bodyPr>
          <a:lstStyle/>
          <a:p>
            <a:pPr marL="342900" indent="-342900">
              <a:buFont typeface="Wingdings" panose="05000000000000000000" pitchFamily="2" charset="2"/>
              <a:buChar char="v"/>
            </a:pPr>
            <a:r>
              <a:rPr lang="en-US" sz="2400" b="1" dirty="0"/>
              <a:t>Subscription Growth Trend:</a:t>
            </a:r>
            <a:r>
              <a:rPr lang="en-US" sz="2400" dirty="0"/>
              <a:t> Mavenflix subscriptions increased steadily, peaking at </a:t>
            </a:r>
            <a:r>
              <a:rPr lang="en-US" sz="2400" b="1" dirty="0"/>
              <a:t>92 new subscriptions in March 2023</a:t>
            </a:r>
            <a:r>
              <a:rPr lang="en-US" sz="2400" dirty="0"/>
              <a:t>, indicating strong growth over time.</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t>Long-Term Subscribers:</a:t>
            </a:r>
            <a:r>
              <a:rPr lang="en-US" sz="2400" dirty="0"/>
              <a:t> </a:t>
            </a:r>
            <a:r>
              <a:rPr lang="en-US" sz="2400" b="1" dirty="0"/>
              <a:t>34.52% of customers</a:t>
            </a:r>
            <a:r>
              <a:rPr lang="en-US" sz="2400" dirty="0"/>
              <a:t> remain subscribed for 5 months or more, highlighting customer loyalty.</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t>Monthly Retention Rates:</a:t>
            </a:r>
            <a:r>
              <a:rPr lang="en-US" sz="2400" dirty="0"/>
              <a:t> Retention peaked in </a:t>
            </a:r>
            <a:r>
              <a:rPr lang="en-US" sz="2400" b="1" dirty="0"/>
              <a:t>May 2023 at 53.33%</a:t>
            </a:r>
            <a:r>
              <a:rPr lang="en-US" sz="2400" dirty="0"/>
              <a:t> and dropped to its lowest in </a:t>
            </a:r>
            <a:r>
              <a:rPr lang="en-US" sz="2400" b="1" dirty="0"/>
              <a:t>April 2022 at 4.35%</a:t>
            </a:r>
            <a:r>
              <a:rPr lang="en-US" sz="2400" dirty="0"/>
              <a:t>, showing seasonal variability.</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t>First-Month Cancellations:</a:t>
            </a:r>
            <a:r>
              <a:rPr lang="en-US" sz="2400" dirty="0"/>
              <a:t> </a:t>
            </a:r>
            <a:r>
              <a:rPr lang="en-US" sz="2400" b="1" dirty="0"/>
              <a:t>65.48% of customers</a:t>
            </a:r>
            <a:r>
              <a:rPr lang="en-US" sz="2400" dirty="0"/>
              <a:t> cancel within the first month, indicating a need for better onboarding and engagement.</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t>Re-Subscription Rate:</a:t>
            </a:r>
            <a:r>
              <a:rPr lang="en-US" sz="2400" dirty="0"/>
              <a:t> Only </a:t>
            </a:r>
            <a:r>
              <a:rPr lang="en-US" sz="2400" b="1" dirty="0"/>
              <a:t>24.8% of customers</a:t>
            </a:r>
            <a:r>
              <a:rPr lang="en-US" sz="2400" dirty="0"/>
              <a:t> re-subscribe after canceling, showing limited return behavior.</a:t>
            </a:r>
          </a:p>
        </p:txBody>
      </p:sp>
    </p:spTree>
    <p:extLst>
      <p:ext uri="{BB962C8B-B14F-4D97-AF65-F5344CB8AC3E}">
        <p14:creationId xmlns:p14="http://schemas.microsoft.com/office/powerpoint/2010/main" val="4085543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F2B8A-1196-48B9-BA90-9A83510EBCE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01AEF25-05A4-6B45-76A0-CDA742F6EC39}"/>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r="8158"/>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A4CDF2E-DCB7-5307-1FA2-2C0D4E2E9BA5}"/>
              </a:ext>
            </a:extLst>
          </p:cNvPr>
          <p:cNvSpPr txBox="1"/>
          <p:nvPr/>
        </p:nvSpPr>
        <p:spPr>
          <a:xfrm>
            <a:off x="457199" y="1468662"/>
            <a:ext cx="10640291" cy="4893647"/>
          </a:xfrm>
          <a:prstGeom prst="rect">
            <a:avLst/>
          </a:prstGeom>
          <a:noFill/>
        </p:spPr>
        <p:txBody>
          <a:bodyPr wrap="square">
            <a:spAutoFit/>
          </a:bodyPr>
          <a:lstStyle/>
          <a:p>
            <a:pPr marL="342900" indent="-342900" algn="just">
              <a:buFont typeface="Wingdings" panose="05000000000000000000" pitchFamily="2" charset="2"/>
              <a:buChar char="v"/>
            </a:pPr>
            <a:r>
              <a:rPr lang="en-US" sz="2400" b="1" dirty="0"/>
              <a:t>Average Subscription Duration:</a:t>
            </a:r>
            <a:r>
              <a:rPr lang="en-US" sz="2400" dirty="0"/>
              <a:t> Most customers stay between </a:t>
            </a:r>
            <a:r>
              <a:rPr lang="en-US" sz="2400" b="1" dirty="0"/>
              <a:t>6–12 months</a:t>
            </a:r>
            <a:r>
              <a:rPr lang="en-US" sz="2400" dirty="0"/>
              <a:t>, while some long-term users remain over 40 months; a few records show negative/near-zero durations due to data inconsistencies.</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Customer Tenure Segmentation:</a:t>
            </a:r>
            <a:r>
              <a:rPr lang="en-US" sz="2400" dirty="0"/>
              <a:t> </a:t>
            </a:r>
            <a:r>
              <a:rPr lang="en-US" sz="2400" b="1" dirty="0"/>
              <a:t>634 long-term</a:t>
            </a:r>
            <a:r>
              <a:rPr lang="en-US" sz="2400" dirty="0"/>
              <a:t>, </a:t>
            </a:r>
            <a:r>
              <a:rPr lang="en-US" sz="2400" b="1" dirty="0"/>
              <a:t>460 short-term</a:t>
            </a:r>
            <a:r>
              <a:rPr lang="en-US" sz="2400" dirty="0"/>
              <a:t>, and </a:t>
            </a:r>
            <a:r>
              <a:rPr lang="en-US" sz="2400" b="1" dirty="0"/>
              <a:t>157 medium-term customers</a:t>
            </a:r>
            <a:r>
              <a:rPr lang="en-US" sz="2400" dirty="0"/>
              <a:t>, providing insight into user lifecycle distribution.</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Seasonal Sign-Ups &amp; Cancellations:</a:t>
            </a:r>
            <a:r>
              <a:rPr lang="en-US" sz="2400" dirty="0"/>
              <a:t> Sign-ups peak in </a:t>
            </a:r>
            <a:r>
              <a:rPr lang="en-US" sz="2400" b="1" dirty="0"/>
              <a:t>Spring (345)</a:t>
            </a:r>
            <a:r>
              <a:rPr lang="en-US" sz="2400" dirty="0"/>
              <a:t> and </a:t>
            </a:r>
            <a:r>
              <a:rPr lang="en-US" sz="2400" b="1" dirty="0"/>
              <a:t>Winter (336)</a:t>
            </a:r>
            <a:r>
              <a:rPr lang="en-US" sz="2400" dirty="0"/>
              <a:t>, while cancellations spike in </a:t>
            </a:r>
            <a:r>
              <a:rPr lang="en-US" sz="2400" b="1" dirty="0"/>
              <a:t>Autumn (829)</a:t>
            </a:r>
            <a:r>
              <a:rPr lang="en-US" sz="2400" dirty="0"/>
              <a:t>, highlighting seasonal trends.</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b="1" dirty="0"/>
              <a:t>Lost Revenue Impact:</a:t>
            </a:r>
            <a:r>
              <a:rPr lang="en-US" sz="2400" dirty="0"/>
              <a:t> Mavenflix lost </a:t>
            </a:r>
            <a:r>
              <a:rPr lang="en-US" sz="2400" b="1" dirty="0"/>
              <a:t>32,331 in subscription revenue</a:t>
            </a:r>
            <a:r>
              <a:rPr lang="en-US" sz="2400" dirty="0"/>
              <a:t> due to cancellations, accounting for </a:t>
            </a:r>
            <a:r>
              <a:rPr lang="en-US" sz="2400" b="1" dirty="0"/>
              <a:t>106.56% of paid subscriptions</a:t>
            </a:r>
            <a:r>
              <a:rPr lang="en-US" sz="2400" dirty="0"/>
              <a:t>, emphasizing financial impact.</a:t>
            </a:r>
          </a:p>
        </p:txBody>
      </p:sp>
      <p:sp>
        <p:nvSpPr>
          <p:cNvPr id="7" name="TextBox 6">
            <a:extLst>
              <a:ext uri="{FF2B5EF4-FFF2-40B4-BE49-F238E27FC236}">
                <a16:creationId xmlns:a16="http://schemas.microsoft.com/office/drawing/2014/main" id="{608ACFD5-5860-FC04-E085-3D25C907F14E}"/>
              </a:ext>
            </a:extLst>
          </p:cNvPr>
          <p:cNvSpPr txBox="1"/>
          <p:nvPr/>
        </p:nvSpPr>
        <p:spPr>
          <a:xfrm>
            <a:off x="595745" y="495691"/>
            <a:ext cx="7980219" cy="769441"/>
          </a:xfrm>
          <a:prstGeom prst="rect">
            <a:avLst/>
          </a:prstGeom>
          <a:noFill/>
        </p:spPr>
        <p:txBody>
          <a:bodyPr wrap="square">
            <a:spAutoFit/>
          </a:bodyPr>
          <a:lstStyle/>
          <a:p>
            <a:r>
              <a:rPr lang="en-IN" sz="4400" b="1" dirty="0"/>
              <a:t>Financial &amp; Seasonal Insights</a:t>
            </a:r>
          </a:p>
        </p:txBody>
      </p:sp>
    </p:spTree>
    <p:extLst>
      <p:ext uri="{BB962C8B-B14F-4D97-AF65-F5344CB8AC3E}">
        <p14:creationId xmlns:p14="http://schemas.microsoft.com/office/powerpoint/2010/main" val="288580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6F998-6AAA-2ED7-8196-976F0E4A610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CDB254D-30D3-EEA7-DEDE-FB884D6077F6}"/>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B357809-83DF-1E1B-1399-21129DD96665}"/>
              </a:ext>
            </a:extLst>
          </p:cNvPr>
          <p:cNvSpPr txBox="1">
            <a:spLocks/>
          </p:cNvSpPr>
          <p:nvPr/>
        </p:nvSpPr>
        <p:spPr>
          <a:xfrm>
            <a:off x="457200" y="274638"/>
            <a:ext cx="401781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Conclusion</a:t>
            </a:r>
          </a:p>
        </p:txBody>
      </p:sp>
      <p:sp>
        <p:nvSpPr>
          <p:cNvPr id="3" name="Content Placeholder 2">
            <a:extLst>
              <a:ext uri="{FF2B5EF4-FFF2-40B4-BE49-F238E27FC236}">
                <a16:creationId xmlns:a16="http://schemas.microsoft.com/office/drawing/2014/main" id="{7FD51FCB-0DCD-63EC-D484-1EAFC91D4D74}"/>
              </a:ext>
            </a:extLst>
          </p:cNvPr>
          <p:cNvSpPr txBox="1">
            <a:spLocks/>
          </p:cNvSpPr>
          <p:nvPr/>
        </p:nvSpPr>
        <p:spPr>
          <a:xfrm>
            <a:off x="568037" y="1261775"/>
            <a:ext cx="11319165" cy="3498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dirty="0"/>
              <a:t>The Mavenflix subscription analysis reveals significant trends in customer behavior, retention, and churn patterns. High first-month cancellations and limited re-subscriptions indicate areas for improved onboarding and engagement strategies. Seasonal spikes in sign-ups and revenue losses due to cancellations highlight the need for targeted marketing and retention efforts. Overall, these insights provide actionable guidance to enhance customer loyalty, optimize revenue, and drive sustainable growth.</a:t>
            </a:r>
          </a:p>
        </p:txBody>
      </p:sp>
    </p:spTree>
    <p:extLst>
      <p:ext uri="{BB962C8B-B14F-4D97-AF65-F5344CB8AC3E}">
        <p14:creationId xmlns:p14="http://schemas.microsoft.com/office/powerpoint/2010/main" val="3692655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3262-7EE8-C191-F57C-BBE878C2377C}"/>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0BC0269-2788-FA58-AE68-EC136637F02F}"/>
              </a:ext>
            </a:extLst>
          </p:cNvPr>
          <p:cNvSpPr txBox="1">
            <a:spLocks/>
          </p:cNvSpPr>
          <p:nvPr/>
        </p:nvSpPr>
        <p:spPr>
          <a:xfrm>
            <a:off x="4412896" y="2764880"/>
            <a:ext cx="445580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000" b="1" dirty="0"/>
              <a:t>Thank You</a:t>
            </a:r>
          </a:p>
        </p:txBody>
      </p:sp>
    </p:spTree>
    <p:extLst>
      <p:ext uri="{BB962C8B-B14F-4D97-AF65-F5344CB8AC3E}">
        <p14:creationId xmlns:p14="http://schemas.microsoft.com/office/powerpoint/2010/main" val="77604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13A6A-FC97-CE5C-518B-987D879A15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03A519F-A0BC-9AA6-A738-3DE240C5B58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A1AA76-53A5-19C4-B480-EEC5E504A0E3}"/>
              </a:ext>
            </a:extLst>
          </p:cNvPr>
          <p:cNvSpPr txBox="1">
            <a:spLocks/>
          </p:cNvSpPr>
          <p:nvPr/>
        </p:nvSpPr>
        <p:spPr>
          <a:xfrm>
            <a:off x="549441" y="653929"/>
            <a:ext cx="5181600" cy="9219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Project Overview</a:t>
            </a:r>
          </a:p>
        </p:txBody>
      </p:sp>
      <p:sp>
        <p:nvSpPr>
          <p:cNvPr id="3" name="Content Placeholder 2">
            <a:extLst>
              <a:ext uri="{FF2B5EF4-FFF2-40B4-BE49-F238E27FC236}">
                <a16:creationId xmlns:a16="http://schemas.microsoft.com/office/drawing/2014/main" id="{98B281B4-093D-EC0A-3B28-DFBA4A6D3B4D}"/>
              </a:ext>
            </a:extLst>
          </p:cNvPr>
          <p:cNvSpPr txBox="1">
            <a:spLocks/>
          </p:cNvSpPr>
          <p:nvPr/>
        </p:nvSpPr>
        <p:spPr>
          <a:xfrm>
            <a:off x="549441" y="1931662"/>
            <a:ext cx="10868527" cy="38114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This project analyzes </a:t>
            </a:r>
            <a:r>
              <a:rPr lang="en-US" b="1" dirty="0"/>
              <a:t>Mavenflix subscription data </a:t>
            </a:r>
            <a:r>
              <a:rPr lang="en-US" dirty="0"/>
              <a:t>to uncover customer trends, retention patterns, and revenue impacts. The dataset includes customer sign-ups, cancellations, subscription costs, and payment details.</a:t>
            </a:r>
          </a:p>
          <a:p>
            <a:pPr marL="0" indent="0" algn="just">
              <a:buNone/>
            </a:pPr>
            <a:endParaRPr lang="en-US" dirty="0"/>
          </a:p>
          <a:p>
            <a:pPr algn="just"/>
            <a:r>
              <a:rPr lang="en-US" dirty="0"/>
              <a:t>By applying SQL-based analytics, the project identifies factors influencing churn, retention rates, seasonal behaviors, and financial implications of lost revenue.</a:t>
            </a:r>
          </a:p>
        </p:txBody>
      </p:sp>
    </p:spTree>
    <p:extLst>
      <p:ext uri="{BB962C8B-B14F-4D97-AF65-F5344CB8AC3E}">
        <p14:creationId xmlns:p14="http://schemas.microsoft.com/office/powerpoint/2010/main" val="688919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1E53-D9A9-1339-D042-E7A081359B0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C029757-508F-D7B6-DCF5-B7F1C3D126E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87A483E-68EA-6A7F-4FD4-E9AB2DD5D153}"/>
              </a:ext>
            </a:extLst>
          </p:cNvPr>
          <p:cNvSpPr txBox="1">
            <a:spLocks/>
          </p:cNvSpPr>
          <p:nvPr/>
        </p:nvSpPr>
        <p:spPr>
          <a:xfrm>
            <a:off x="417095" y="331548"/>
            <a:ext cx="3874168" cy="9184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Project Goal</a:t>
            </a:r>
          </a:p>
        </p:txBody>
      </p:sp>
      <p:sp>
        <p:nvSpPr>
          <p:cNvPr id="3" name="Content Placeholder 2">
            <a:extLst>
              <a:ext uri="{FF2B5EF4-FFF2-40B4-BE49-F238E27FC236}">
                <a16:creationId xmlns:a16="http://schemas.microsoft.com/office/drawing/2014/main" id="{D21FC783-8BB8-EF59-2039-0E2E14558E56}"/>
              </a:ext>
            </a:extLst>
          </p:cNvPr>
          <p:cNvSpPr txBox="1">
            <a:spLocks/>
          </p:cNvSpPr>
          <p:nvPr/>
        </p:nvSpPr>
        <p:spPr>
          <a:xfrm>
            <a:off x="417095" y="1413147"/>
            <a:ext cx="11317705" cy="6667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main goal of this project is to;</a:t>
            </a:r>
          </a:p>
        </p:txBody>
      </p:sp>
      <p:sp>
        <p:nvSpPr>
          <p:cNvPr id="5" name="TextBox 4">
            <a:extLst>
              <a:ext uri="{FF2B5EF4-FFF2-40B4-BE49-F238E27FC236}">
                <a16:creationId xmlns:a16="http://schemas.microsoft.com/office/drawing/2014/main" id="{4CF5357D-8535-9C0D-ED34-D635A84BA523}"/>
              </a:ext>
            </a:extLst>
          </p:cNvPr>
          <p:cNvSpPr txBox="1"/>
          <p:nvPr/>
        </p:nvSpPr>
        <p:spPr>
          <a:xfrm>
            <a:off x="457200" y="2406317"/>
            <a:ext cx="11277600" cy="3970318"/>
          </a:xfrm>
          <a:prstGeom prst="rect">
            <a:avLst/>
          </a:prstGeom>
          <a:noFill/>
        </p:spPr>
        <p:txBody>
          <a:bodyPr wrap="square">
            <a:spAutoFit/>
          </a:bodyPr>
          <a:lstStyle/>
          <a:p>
            <a:pPr marL="457200" indent="-457200">
              <a:buFont typeface="Wingdings" panose="05000000000000000000" pitchFamily="2" charset="2"/>
              <a:buChar char="v"/>
            </a:pPr>
            <a:r>
              <a:rPr lang="en-US" sz="2800" dirty="0"/>
              <a:t>Understanding subscription growth and cancellation trends.</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Identifying high-risk customers likely to cancel early.</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Highlighting loyal customers and resubscription patterns.</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Quantifying financial impact of cancellations.</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a:t>Providing actionable insights for data-driven decision making.</a:t>
            </a:r>
          </a:p>
        </p:txBody>
      </p:sp>
    </p:spTree>
    <p:extLst>
      <p:ext uri="{BB962C8B-B14F-4D97-AF65-F5344CB8AC3E}">
        <p14:creationId xmlns:p14="http://schemas.microsoft.com/office/powerpoint/2010/main" val="29663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A3B1C-8F4E-251E-E96B-6DB6DD5ECF7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E47C13C-8A1F-8703-5D86-F34D1A9E427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17A77D1-9A21-E5F8-3D4C-EA20AB20416D}"/>
              </a:ext>
            </a:extLst>
          </p:cNvPr>
          <p:cNvSpPr txBox="1"/>
          <p:nvPr/>
        </p:nvSpPr>
        <p:spPr>
          <a:xfrm>
            <a:off x="850232" y="2157481"/>
            <a:ext cx="10940716" cy="1446550"/>
          </a:xfrm>
          <a:prstGeom prst="rect">
            <a:avLst/>
          </a:prstGeom>
          <a:noFill/>
        </p:spPr>
        <p:txBody>
          <a:bodyPr wrap="square">
            <a:spAutoFit/>
          </a:bodyPr>
          <a:lstStyle/>
          <a:p>
            <a:pPr algn="ctr"/>
            <a:r>
              <a:rPr lang="en-US" sz="4400" b="1" dirty="0"/>
              <a:t>Let’s Start Solving the key business questions around Mavenflix subscriptions</a:t>
            </a:r>
            <a:endParaRPr lang="en-IN" sz="4400" b="1" dirty="0"/>
          </a:p>
        </p:txBody>
      </p:sp>
    </p:spTree>
    <p:extLst>
      <p:ext uri="{BB962C8B-B14F-4D97-AF65-F5344CB8AC3E}">
        <p14:creationId xmlns:p14="http://schemas.microsoft.com/office/powerpoint/2010/main" val="1164043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83888-4C28-7A57-6C00-27686175672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2AB947-0019-8463-9305-330BBE142B68}"/>
              </a:ext>
            </a:extLst>
          </p:cNvPr>
          <p:cNvPicPr>
            <a:picLocks noChangeAspect="1"/>
          </p:cNvPicPr>
          <p:nvPr/>
        </p:nvPicPr>
        <p:blipFill>
          <a:blip r:embed="rId2"/>
          <a:stretch>
            <a:fillRect/>
          </a:stretch>
        </p:blipFill>
        <p:spPr>
          <a:xfrm>
            <a:off x="344905" y="2079009"/>
            <a:ext cx="4850550" cy="1456149"/>
          </a:xfrm>
          <a:prstGeom prst="rect">
            <a:avLst/>
          </a:prstGeom>
        </p:spPr>
      </p:pic>
      <p:sp>
        <p:nvSpPr>
          <p:cNvPr id="2" name="Title 1">
            <a:extLst>
              <a:ext uri="{FF2B5EF4-FFF2-40B4-BE49-F238E27FC236}">
                <a16:creationId xmlns:a16="http://schemas.microsoft.com/office/drawing/2014/main" id="{B406D1BA-40E2-FB54-8925-BC438B303E01}"/>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1. Subscription Trends Over Time</a:t>
            </a:r>
            <a:endParaRPr lang="en-US" b="1" dirty="0"/>
          </a:p>
        </p:txBody>
      </p:sp>
      <p:sp>
        <p:nvSpPr>
          <p:cNvPr id="4" name="Content Placeholder 2">
            <a:extLst>
              <a:ext uri="{FF2B5EF4-FFF2-40B4-BE49-F238E27FC236}">
                <a16:creationId xmlns:a16="http://schemas.microsoft.com/office/drawing/2014/main" id="{345FAEEB-FEAA-1403-0E0C-A4F221803820}"/>
              </a:ext>
            </a:extLst>
          </p:cNvPr>
          <p:cNvSpPr txBox="1">
            <a:spLocks/>
          </p:cNvSpPr>
          <p:nvPr/>
        </p:nvSpPr>
        <p:spPr>
          <a:xfrm>
            <a:off x="228600" y="1070811"/>
            <a:ext cx="11734800" cy="6136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Monthly subscription sign-ups tracked to observe overall growth trends.</a:t>
            </a:r>
          </a:p>
        </p:txBody>
      </p:sp>
      <p:pic>
        <p:nvPicPr>
          <p:cNvPr id="6" name="Picture 5">
            <a:extLst>
              <a:ext uri="{FF2B5EF4-FFF2-40B4-BE49-F238E27FC236}">
                <a16:creationId xmlns:a16="http://schemas.microsoft.com/office/drawing/2014/main" id="{7D61247B-38E2-C8E6-A99B-0AEED587C92E}"/>
              </a:ext>
            </a:extLst>
          </p:cNvPr>
          <p:cNvPicPr>
            <a:picLocks noChangeAspect="1"/>
          </p:cNvPicPr>
          <p:nvPr/>
        </p:nvPicPr>
        <p:blipFill>
          <a:blip r:embed="rId3"/>
          <a:stretch>
            <a:fillRect/>
          </a:stretch>
        </p:blipFill>
        <p:spPr>
          <a:xfrm>
            <a:off x="5383850" y="1684421"/>
            <a:ext cx="3124471" cy="4762913"/>
          </a:xfrm>
          <a:prstGeom prst="rect">
            <a:avLst/>
          </a:prstGeom>
        </p:spPr>
      </p:pic>
      <p:sp>
        <p:nvSpPr>
          <p:cNvPr id="7" name="Scroll: Horizontal 6">
            <a:extLst>
              <a:ext uri="{FF2B5EF4-FFF2-40B4-BE49-F238E27FC236}">
                <a16:creationId xmlns:a16="http://schemas.microsoft.com/office/drawing/2014/main" id="{38D646FD-FFE4-66D3-0D47-7E7D77AB00AE}"/>
              </a:ext>
            </a:extLst>
          </p:cNvPr>
          <p:cNvSpPr/>
          <p:nvPr/>
        </p:nvSpPr>
        <p:spPr>
          <a:xfrm>
            <a:off x="8642997" y="1828801"/>
            <a:ext cx="3124471" cy="2793140"/>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dirty="0"/>
              <a:t>Subscriptions  increased steadily over time, peaking at </a:t>
            </a:r>
            <a:r>
              <a:rPr lang="en-US" sz="2000" b="1" dirty="0"/>
              <a:t>92 </a:t>
            </a:r>
            <a:r>
              <a:rPr lang="en-US" sz="2000" dirty="0"/>
              <a:t>new subscriptions in </a:t>
            </a:r>
            <a:r>
              <a:rPr lang="en-US" sz="2000" b="1" dirty="0"/>
              <a:t>March 2023, </a:t>
            </a:r>
            <a:r>
              <a:rPr lang="en-US" sz="2000" dirty="0"/>
              <a:t>showing overall growth from</a:t>
            </a:r>
            <a:r>
              <a:rPr lang="en-US" sz="2000" b="1" dirty="0"/>
              <a:t> 2022 into 2023.</a:t>
            </a:r>
            <a:endParaRPr lang="en-IN" sz="2000" b="1" dirty="0"/>
          </a:p>
        </p:txBody>
      </p:sp>
      <p:cxnSp>
        <p:nvCxnSpPr>
          <p:cNvPr id="8" name="Connector: Curved 7">
            <a:extLst>
              <a:ext uri="{FF2B5EF4-FFF2-40B4-BE49-F238E27FC236}">
                <a16:creationId xmlns:a16="http://schemas.microsoft.com/office/drawing/2014/main" id="{3B82141A-BC51-29DE-E9EB-6A8D1341F64E}"/>
              </a:ext>
            </a:extLst>
          </p:cNvPr>
          <p:cNvCxnSpPr>
            <a:cxnSpLocks/>
          </p:cNvCxnSpPr>
          <p:nvPr/>
        </p:nvCxnSpPr>
        <p:spPr>
          <a:xfrm flipV="1">
            <a:off x="8553213" y="4382077"/>
            <a:ext cx="1790567" cy="1048905"/>
          </a:xfrm>
          <a:prstGeom prst="curvedConnector3">
            <a:avLst>
              <a:gd name="adj1" fmla="val 50000"/>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0" name="Connector: Curved 9">
            <a:extLst>
              <a:ext uri="{FF2B5EF4-FFF2-40B4-BE49-F238E27FC236}">
                <a16:creationId xmlns:a16="http://schemas.microsoft.com/office/drawing/2014/main" id="{DC86A000-2C70-381B-C211-C1120E6A4C80}"/>
              </a:ext>
            </a:extLst>
          </p:cNvPr>
          <p:cNvCxnSpPr>
            <a:cxnSpLocks/>
          </p:cNvCxnSpPr>
          <p:nvPr/>
        </p:nvCxnSpPr>
        <p:spPr>
          <a:xfrm rot="16200000" flipH="1">
            <a:off x="3467934" y="2697348"/>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3344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C7E58-C9BC-14C6-1B3D-77044341CA71}"/>
              </a:ext>
            </a:extLst>
          </p:cNvPr>
          <p:cNvPicPr>
            <a:picLocks noChangeAspect="1"/>
          </p:cNvPicPr>
          <p:nvPr/>
        </p:nvPicPr>
        <p:blipFill>
          <a:blip r:embed="rId2"/>
          <a:stretch>
            <a:fillRect/>
          </a:stretch>
        </p:blipFill>
        <p:spPr>
          <a:xfrm>
            <a:off x="457200" y="2224935"/>
            <a:ext cx="6576630" cy="2408129"/>
          </a:xfrm>
          <a:prstGeom prst="rect">
            <a:avLst/>
          </a:prstGeom>
        </p:spPr>
      </p:pic>
      <p:pic>
        <p:nvPicPr>
          <p:cNvPr id="5" name="Picture 4">
            <a:extLst>
              <a:ext uri="{FF2B5EF4-FFF2-40B4-BE49-F238E27FC236}">
                <a16:creationId xmlns:a16="http://schemas.microsoft.com/office/drawing/2014/main" id="{48338226-B16C-4610-7861-91B812C33F3D}"/>
              </a:ext>
            </a:extLst>
          </p:cNvPr>
          <p:cNvPicPr>
            <a:picLocks noChangeAspect="1"/>
          </p:cNvPicPr>
          <p:nvPr/>
        </p:nvPicPr>
        <p:blipFill>
          <a:blip r:embed="rId3"/>
          <a:stretch>
            <a:fillRect/>
          </a:stretch>
        </p:blipFill>
        <p:spPr>
          <a:xfrm>
            <a:off x="4105723" y="5349081"/>
            <a:ext cx="4280288" cy="930062"/>
          </a:xfrm>
          <a:prstGeom prst="rect">
            <a:avLst/>
          </a:prstGeom>
        </p:spPr>
      </p:pic>
      <p:sp>
        <p:nvSpPr>
          <p:cNvPr id="6" name="Title 1">
            <a:extLst>
              <a:ext uri="{FF2B5EF4-FFF2-40B4-BE49-F238E27FC236}">
                <a16:creationId xmlns:a16="http://schemas.microsoft.com/office/drawing/2014/main" id="{B79CBC08-9DFC-7C96-0874-D3F2F95FDB4E}"/>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2. Long-Term Subscribers</a:t>
            </a:r>
          </a:p>
        </p:txBody>
      </p:sp>
      <p:sp>
        <p:nvSpPr>
          <p:cNvPr id="7" name="Content Placeholder 2">
            <a:extLst>
              <a:ext uri="{FF2B5EF4-FFF2-40B4-BE49-F238E27FC236}">
                <a16:creationId xmlns:a16="http://schemas.microsoft.com/office/drawing/2014/main" id="{5503DFDE-AC7E-11E0-483D-8B822F35D5F8}"/>
              </a:ext>
            </a:extLst>
          </p:cNvPr>
          <p:cNvSpPr txBox="1">
            <a:spLocks/>
          </p:cNvSpPr>
          <p:nvPr/>
        </p:nvSpPr>
        <p:spPr>
          <a:xfrm>
            <a:off x="228600" y="1043888"/>
            <a:ext cx="11734800" cy="9300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Percentage of customers subscribed for 5+ months, indicating loyalty and engagement.</a:t>
            </a:r>
          </a:p>
        </p:txBody>
      </p:sp>
      <p:cxnSp>
        <p:nvCxnSpPr>
          <p:cNvPr id="10" name="Connector: Curved 9">
            <a:extLst>
              <a:ext uri="{FF2B5EF4-FFF2-40B4-BE49-F238E27FC236}">
                <a16:creationId xmlns:a16="http://schemas.microsoft.com/office/drawing/2014/main" id="{588EDEBD-E551-D6B3-B99D-78E1B57736AE}"/>
              </a:ext>
            </a:extLst>
          </p:cNvPr>
          <p:cNvCxnSpPr>
            <a:stCxn id="3" idx="2"/>
            <a:endCxn id="5" idx="0"/>
          </p:cNvCxnSpPr>
          <p:nvPr/>
        </p:nvCxnSpPr>
        <p:spPr>
          <a:xfrm rot="16200000" flipH="1">
            <a:off x="4637683" y="3740896"/>
            <a:ext cx="716017" cy="2500352"/>
          </a:xfrm>
          <a:prstGeom prst="curvedConnector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
        <p:nvSpPr>
          <p:cNvPr id="13" name="Scroll: Horizontal 12">
            <a:extLst>
              <a:ext uri="{FF2B5EF4-FFF2-40B4-BE49-F238E27FC236}">
                <a16:creationId xmlns:a16="http://schemas.microsoft.com/office/drawing/2014/main" id="{C8DA804F-8B19-5F3B-8830-D6445CCC587E}"/>
              </a:ext>
            </a:extLst>
          </p:cNvPr>
          <p:cNvSpPr/>
          <p:nvPr/>
        </p:nvSpPr>
        <p:spPr>
          <a:xfrm>
            <a:off x="8386011" y="2475921"/>
            <a:ext cx="3348789" cy="2408129"/>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400" b="1" dirty="0"/>
              <a:t>34.52% </a:t>
            </a:r>
            <a:r>
              <a:rPr lang="en-US" sz="2400" dirty="0"/>
              <a:t>of Mavenflix customers have remained subscribed for 5 months or more.</a:t>
            </a:r>
            <a:endParaRPr lang="en-IN" sz="2400" dirty="0"/>
          </a:p>
        </p:txBody>
      </p:sp>
      <p:cxnSp>
        <p:nvCxnSpPr>
          <p:cNvPr id="14" name="Connector: Curved 13">
            <a:extLst>
              <a:ext uri="{FF2B5EF4-FFF2-40B4-BE49-F238E27FC236}">
                <a16:creationId xmlns:a16="http://schemas.microsoft.com/office/drawing/2014/main" id="{5F7B1063-1C73-C733-508E-18505B9E3F86}"/>
              </a:ext>
            </a:extLst>
          </p:cNvPr>
          <p:cNvCxnSpPr>
            <a:cxnSpLocks/>
            <a:stCxn id="5" idx="3"/>
          </p:cNvCxnSpPr>
          <p:nvPr/>
        </p:nvCxnSpPr>
        <p:spPr>
          <a:xfrm flipV="1">
            <a:off x="8386011" y="4633063"/>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4700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FD487-4428-22DB-086E-672F26A93A47}"/>
              </a:ext>
            </a:extLst>
          </p:cNvPr>
          <p:cNvPicPr>
            <a:picLocks noChangeAspect="1"/>
          </p:cNvPicPr>
          <p:nvPr/>
        </p:nvPicPr>
        <p:blipFill>
          <a:blip r:embed="rId2"/>
          <a:stretch>
            <a:fillRect/>
          </a:stretch>
        </p:blipFill>
        <p:spPr>
          <a:xfrm>
            <a:off x="360219" y="2060300"/>
            <a:ext cx="4779818" cy="2912702"/>
          </a:xfrm>
          <a:prstGeom prst="rect">
            <a:avLst/>
          </a:prstGeom>
        </p:spPr>
      </p:pic>
      <p:sp>
        <p:nvSpPr>
          <p:cNvPr id="4" name="Title 1">
            <a:extLst>
              <a:ext uri="{FF2B5EF4-FFF2-40B4-BE49-F238E27FC236}">
                <a16:creationId xmlns:a16="http://schemas.microsoft.com/office/drawing/2014/main" id="{7BFD651E-2340-C3F3-D2CF-25F402A34ECF}"/>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3. Subscriber Retention by Month</a:t>
            </a:r>
          </a:p>
        </p:txBody>
      </p:sp>
      <p:sp>
        <p:nvSpPr>
          <p:cNvPr id="5" name="Content Placeholder 2">
            <a:extLst>
              <a:ext uri="{FF2B5EF4-FFF2-40B4-BE49-F238E27FC236}">
                <a16:creationId xmlns:a16="http://schemas.microsoft.com/office/drawing/2014/main" id="{E0560C7E-68CA-E790-31EE-9124A5B85A8E}"/>
              </a:ext>
            </a:extLst>
          </p:cNvPr>
          <p:cNvSpPr txBox="1">
            <a:spLocks/>
          </p:cNvSpPr>
          <p:nvPr/>
        </p:nvSpPr>
        <p:spPr>
          <a:xfrm>
            <a:off x="228600" y="1108637"/>
            <a:ext cx="11734800" cy="774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Identifies months with highest and lowest retention rates to track customer stickiness.</a:t>
            </a:r>
          </a:p>
        </p:txBody>
      </p:sp>
      <p:sp>
        <p:nvSpPr>
          <p:cNvPr id="6" name="Scroll: Horizontal 5">
            <a:extLst>
              <a:ext uri="{FF2B5EF4-FFF2-40B4-BE49-F238E27FC236}">
                <a16:creationId xmlns:a16="http://schemas.microsoft.com/office/drawing/2014/main" id="{EB9BDE41-59B0-3EB4-4536-672F3345BEC5}"/>
              </a:ext>
            </a:extLst>
          </p:cNvPr>
          <p:cNvSpPr/>
          <p:nvPr/>
        </p:nvSpPr>
        <p:spPr>
          <a:xfrm>
            <a:off x="8728363" y="2005263"/>
            <a:ext cx="3006437" cy="2408129"/>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dirty="0"/>
              <a:t>Mavenflix subscriber retention </a:t>
            </a:r>
            <a:r>
              <a:rPr lang="en-US" sz="2000" b="1" dirty="0"/>
              <a:t>peaked </a:t>
            </a:r>
            <a:r>
              <a:rPr lang="en-US" sz="2000" dirty="0"/>
              <a:t>in </a:t>
            </a:r>
            <a:r>
              <a:rPr lang="en-US" sz="2000" b="1" dirty="0"/>
              <a:t>May 2023 at 53.33% </a:t>
            </a:r>
            <a:r>
              <a:rPr lang="en-US" sz="2000" dirty="0"/>
              <a:t>and </a:t>
            </a:r>
            <a:r>
              <a:rPr lang="en-US" sz="2000" b="1" dirty="0"/>
              <a:t>dropped </a:t>
            </a:r>
            <a:r>
              <a:rPr lang="en-US" sz="2000" dirty="0"/>
              <a:t>to its lowest in </a:t>
            </a:r>
            <a:r>
              <a:rPr lang="en-US" sz="2000" b="1" dirty="0"/>
              <a:t>April 2022 at 4.35%.</a:t>
            </a:r>
            <a:endParaRPr lang="en-IN" sz="2000" b="1" dirty="0"/>
          </a:p>
        </p:txBody>
      </p:sp>
      <p:cxnSp>
        <p:nvCxnSpPr>
          <p:cNvPr id="7" name="Connector: Curved 6">
            <a:extLst>
              <a:ext uri="{FF2B5EF4-FFF2-40B4-BE49-F238E27FC236}">
                <a16:creationId xmlns:a16="http://schemas.microsoft.com/office/drawing/2014/main" id="{4B556917-66EC-B9FF-0D69-FF9FD444C72F}"/>
              </a:ext>
            </a:extLst>
          </p:cNvPr>
          <p:cNvCxnSpPr>
            <a:cxnSpLocks/>
          </p:cNvCxnSpPr>
          <p:nvPr/>
        </p:nvCxnSpPr>
        <p:spPr>
          <a:xfrm flipV="1">
            <a:off x="8728363" y="4162405"/>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ABA629EC-33B0-E4E3-8949-E8E6FA380F7F}"/>
              </a:ext>
            </a:extLst>
          </p:cNvPr>
          <p:cNvPicPr>
            <a:picLocks noChangeAspect="1"/>
          </p:cNvPicPr>
          <p:nvPr/>
        </p:nvPicPr>
        <p:blipFill>
          <a:blip r:embed="rId3"/>
          <a:srcRect l="1433" t="-726" r="5302" b="726"/>
          <a:stretch>
            <a:fillRect/>
          </a:stretch>
        </p:blipFill>
        <p:spPr>
          <a:xfrm>
            <a:off x="5548746" y="2005263"/>
            <a:ext cx="3006437" cy="4816257"/>
          </a:xfrm>
          <a:prstGeom prst="rect">
            <a:avLst/>
          </a:prstGeom>
        </p:spPr>
      </p:pic>
      <p:cxnSp>
        <p:nvCxnSpPr>
          <p:cNvPr id="10" name="Connector: Curved 9">
            <a:extLst>
              <a:ext uri="{FF2B5EF4-FFF2-40B4-BE49-F238E27FC236}">
                <a16:creationId xmlns:a16="http://schemas.microsoft.com/office/drawing/2014/main" id="{8594055D-ECB5-50C3-0D7B-789F593D9ABD}"/>
              </a:ext>
            </a:extLst>
          </p:cNvPr>
          <p:cNvCxnSpPr>
            <a:cxnSpLocks/>
            <a:stCxn id="3" idx="2"/>
          </p:cNvCxnSpPr>
          <p:nvPr/>
        </p:nvCxnSpPr>
        <p:spPr>
          <a:xfrm rot="16200000" flipH="1">
            <a:off x="3587938" y="4135192"/>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587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B987A-7566-B86D-6303-E5F5739899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44B07D-049A-D5A6-50EE-4E4F5C3BBE68}"/>
              </a:ext>
            </a:extLst>
          </p:cNvPr>
          <p:cNvPicPr>
            <a:picLocks noChangeAspect="1"/>
          </p:cNvPicPr>
          <p:nvPr/>
        </p:nvPicPr>
        <p:blipFill>
          <a:blip r:embed="rId2"/>
          <a:stretch>
            <a:fillRect/>
          </a:stretch>
        </p:blipFill>
        <p:spPr>
          <a:xfrm>
            <a:off x="457200" y="1867177"/>
            <a:ext cx="7292972" cy="2834886"/>
          </a:xfrm>
          <a:prstGeom prst="rect">
            <a:avLst/>
          </a:prstGeom>
        </p:spPr>
      </p:pic>
      <p:sp>
        <p:nvSpPr>
          <p:cNvPr id="4" name="Title 1">
            <a:extLst>
              <a:ext uri="{FF2B5EF4-FFF2-40B4-BE49-F238E27FC236}">
                <a16:creationId xmlns:a16="http://schemas.microsoft.com/office/drawing/2014/main" id="{61EE1F12-25DB-557B-273A-E683373B0CF7}"/>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4. First-Month Cancellations</a:t>
            </a:r>
          </a:p>
        </p:txBody>
      </p:sp>
      <p:sp>
        <p:nvSpPr>
          <p:cNvPr id="5" name="Content Placeholder 2">
            <a:extLst>
              <a:ext uri="{FF2B5EF4-FFF2-40B4-BE49-F238E27FC236}">
                <a16:creationId xmlns:a16="http://schemas.microsoft.com/office/drawing/2014/main" id="{5EB607C8-4EB6-A5D9-103B-B6E31B919588}"/>
              </a:ext>
            </a:extLst>
          </p:cNvPr>
          <p:cNvSpPr txBox="1">
            <a:spLocks/>
          </p:cNvSpPr>
          <p:nvPr/>
        </p:nvSpPr>
        <p:spPr>
          <a:xfrm>
            <a:off x="457200" y="1070811"/>
            <a:ext cx="10724147" cy="613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Percentage of customers canceling within 30 days of joining.</a:t>
            </a:r>
          </a:p>
        </p:txBody>
      </p:sp>
      <p:sp>
        <p:nvSpPr>
          <p:cNvPr id="6" name="Scroll: Horizontal 5">
            <a:extLst>
              <a:ext uri="{FF2B5EF4-FFF2-40B4-BE49-F238E27FC236}">
                <a16:creationId xmlns:a16="http://schemas.microsoft.com/office/drawing/2014/main" id="{9E10A22A-9B8D-7E43-031C-A5FE9C136DC1}"/>
              </a:ext>
            </a:extLst>
          </p:cNvPr>
          <p:cNvSpPr/>
          <p:nvPr/>
        </p:nvSpPr>
        <p:spPr>
          <a:xfrm>
            <a:off x="8395855" y="2005263"/>
            <a:ext cx="3477490" cy="2408129"/>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t>65.48% </a:t>
            </a:r>
            <a:r>
              <a:rPr lang="en-US" sz="2400" dirty="0"/>
              <a:t>of Mavenflix customers cancel their subscription within the first month of joining.</a:t>
            </a:r>
            <a:endParaRPr lang="en-IN" sz="2400" b="1" dirty="0"/>
          </a:p>
        </p:txBody>
      </p:sp>
      <p:cxnSp>
        <p:nvCxnSpPr>
          <p:cNvPr id="7" name="Connector: Curved 6">
            <a:extLst>
              <a:ext uri="{FF2B5EF4-FFF2-40B4-BE49-F238E27FC236}">
                <a16:creationId xmlns:a16="http://schemas.microsoft.com/office/drawing/2014/main" id="{663E0C5F-68CA-9CC8-99C3-011EE248734C}"/>
              </a:ext>
            </a:extLst>
          </p:cNvPr>
          <p:cNvCxnSpPr>
            <a:cxnSpLocks/>
          </p:cNvCxnSpPr>
          <p:nvPr/>
        </p:nvCxnSpPr>
        <p:spPr>
          <a:xfrm flipV="1">
            <a:off x="8728363" y="4162405"/>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pic>
        <p:nvPicPr>
          <p:cNvPr id="9" name="Picture 8">
            <a:extLst>
              <a:ext uri="{FF2B5EF4-FFF2-40B4-BE49-F238E27FC236}">
                <a16:creationId xmlns:a16="http://schemas.microsoft.com/office/drawing/2014/main" id="{A96052A4-D47D-315B-DFE1-12B980278B54}"/>
              </a:ext>
            </a:extLst>
          </p:cNvPr>
          <p:cNvPicPr>
            <a:picLocks noChangeAspect="1"/>
          </p:cNvPicPr>
          <p:nvPr/>
        </p:nvPicPr>
        <p:blipFill>
          <a:blip r:embed="rId3"/>
          <a:stretch>
            <a:fillRect/>
          </a:stretch>
        </p:blipFill>
        <p:spPr>
          <a:xfrm>
            <a:off x="4314197" y="4986101"/>
            <a:ext cx="4372603" cy="951041"/>
          </a:xfrm>
          <a:prstGeom prst="rect">
            <a:avLst/>
          </a:prstGeom>
        </p:spPr>
      </p:pic>
      <p:cxnSp>
        <p:nvCxnSpPr>
          <p:cNvPr id="10" name="Connector: Curved 9">
            <a:extLst>
              <a:ext uri="{FF2B5EF4-FFF2-40B4-BE49-F238E27FC236}">
                <a16:creationId xmlns:a16="http://schemas.microsoft.com/office/drawing/2014/main" id="{3486ACDE-5E13-8E07-7CCB-A75CDDAAE9FD}"/>
              </a:ext>
            </a:extLst>
          </p:cNvPr>
          <p:cNvCxnSpPr>
            <a:cxnSpLocks/>
          </p:cNvCxnSpPr>
          <p:nvPr/>
        </p:nvCxnSpPr>
        <p:spPr>
          <a:xfrm>
            <a:off x="2286000" y="4702063"/>
            <a:ext cx="1911929" cy="641392"/>
          </a:xfrm>
          <a:prstGeom prst="curvedConnector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223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B54A8-3B55-2522-3A85-2A11BB7543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A2EC08-F61A-3CBF-18B9-B971FFA7F76E}"/>
              </a:ext>
            </a:extLst>
          </p:cNvPr>
          <p:cNvPicPr>
            <a:picLocks noChangeAspect="1"/>
          </p:cNvPicPr>
          <p:nvPr/>
        </p:nvPicPr>
        <p:blipFill>
          <a:blip r:embed="rId2"/>
          <a:stretch>
            <a:fillRect/>
          </a:stretch>
        </p:blipFill>
        <p:spPr>
          <a:xfrm>
            <a:off x="457200" y="2035192"/>
            <a:ext cx="6340389" cy="3429297"/>
          </a:xfrm>
          <a:prstGeom prst="rect">
            <a:avLst/>
          </a:prstGeom>
        </p:spPr>
      </p:pic>
      <p:sp>
        <p:nvSpPr>
          <p:cNvPr id="4" name="Title 1">
            <a:extLst>
              <a:ext uri="{FF2B5EF4-FFF2-40B4-BE49-F238E27FC236}">
                <a16:creationId xmlns:a16="http://schemas.microsoft.com/office/drawing/2014/main" id="{19F07E91-8CE0-51FA-AE05-EA379FA923AA}"/>
              </a:ext>
            </a:extLst>
          </p:cNvPr>
          <p:cNvSpPr txBox="1">
            <a:spLocks/>
          </p:cNvSpPr>
          <p:nvPr/>
        </p:nvSpPr>
        <p:spPr>
          <a:xfrm>
            <a:off x="457200" y="27463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t>5. Re-Subscription Rate</a:t>
            </a:r>
          </a:p>
        </p:txBody>
      </p:sp>
      <p:sp>
        <p:nvSpPr>
          <p:cNvPr id="5" name="Content Placeholder 2">
            <a:extLst>
              <a:ext uri="{FF2B5EF4-FFF2-40B4-BE49-F238E27FC236}">
                <a16:creationId xmlns:a16="http://schemas.microsoft.com/office/drawing/2014/main" id="{EED9C5D0-5E68-BB50-09C5-93ACF78B239A}"/>
              </a:ext>
            </a:extLst>
          </p:cNvPr>
          <p:cNvSpPr txBox="1">
            <a:spLocks/>
          </p:cNvSpPr>
          <p:nvPr/>
        </p:nvSpPr>
        <p:spPr>
          <a:xfrm>
            <a:off x="228600" y="1055763"/>
            <a:ext cx="11734800" cy="8532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Percentage of customers who resubscribed after canceling once, showing comeback potential.</a:t>
            </a:r>
          </a:p>
        </p:txBody>
      </p:sp>
      <p:pic>
        <p:nvPicPr>
          <p:cNvPr id="7" name="Picture 6">
            <a:extLst>
              <a:ext uri="{FF2B5EF4-FFF2-40B4-BE49-F238E27FC236}">
                <a16:creationId xmlns:a16="http://schemas.microsoft.com/office/drawing/2014/main" id="{A1B55A5E-2F76-15A6-32F1-782F81D8F7C6}"/>
              </a:ext>
            </a:extLst>
          </p:cNvPr>
          <p:cNvPicPr>
            <a:picLocks noChangeAspect="1"/>
          </p:cNvPicPr>
          <p:nvPr/>
        </p:nvPicPr>
        <p:blipFill>
          <a:blip r:embed="rId3"/>
          <a:stretch>
            <a:fillRect/>
          </a:stretch>
        </p:blipFill>
        <p:spPr>
          <a:xfrm>
            <a:off x="4897444" y="5802237"/>
            <a:ext cx="5216712" cy="1055763"/>
          </a:xfrm>
          <a:prstGeom prst="rect">
            <a:avLst/>
          </a:prstGeom>
        </p:spPr>
      </p:pic>
      <p:sp>
        <p:nvSpPr>
          <p:cNvPr id="8" name="Scroll: Horizontal 7">
            <a:extLst>
              <a:ext uri="{FF2B5EF4-FFF2-40B4-BE49-F238E27FC236}">
                <a16:creationId xmlns:a16="http://schemas.microsoft.com/office/drawing/2014/main" id="{D02BA36A-30D7-06A5-98F9-96CB5D895EAA}"/>
              </a:ext>
            </a:extLst>
          </p:cNvPr>
          <p:cNvSpPr/>
          <p:nvPr/>
        </p:nvSpPr>
        <p:spPr>
          <a:xfrm>
            <a:off x="8229601" y="2518038"/>
            <a:ext cx="3505200" cy="2408129"/>
          </a:xfrm>
          <a:prstGeom prst="horizontalScroll">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400" b="1" dirty="0"/>
              <a:t>24.8% </a:t>
            </a:r>
            <a:r>
              <a:rPr lang="en-US" sz="2400" dirty="0"/>
              <a:t>of Mavenflix customers have re-subscribed after canceling once.</a:t>
            </a:r>
            <a:endParaRPr lang="en-IN" sz="2400" b="1" dirty="0"/>
          </a:p>
        </p:txBody>
      </p:sp>
      <p:cxnSp>
        <p:nvCxnSpPr>
          <p:cNvPr id="9" name="Connector: Curved 8">
            <a:extLst>
              <a:ext uri="{FF2B5EF4-FFF2-40B4-BE49-F238E27FC236}">
                <a16:creationId xmlns:a16="http://schemas.microsoft.com/office/drawing/2014/main" id="{37C576F5-FB20-19ED-09DE-0BFA2CB70D2D}"/>
              </a:ext>
            </a:extLst>
          </p:cNvPr>
          <p:cNvCxnSpPr>
            <a:cxnSpLocks/>
          </p:cNvCxnSpPr>
          <p:nvPr/>
        </p:nvCxnSpPr>
        <p:spPr>
          <a:xfrm flipV="1">
            <a:off x="8381999" y="4675180"/>
            <a:ext cx="1352181" cy="1181049"/>
          </a:xfrm>
          <a:prstGeom prst="curvedConnector3">
            <a:avLst>
              <a:gd name="adj1" fmla="val 55123"/>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cxnSp>
        <p:nvCxnSpPr>
          <p:cNvPr id="10" name="Connector: Curved 9">
            <a:extLst>
              <a:ext uri="{FF2B5EF4-FFF2-40B4-BE49-F238E27FC236}">
                <a16:creationId xmlns:a16="http://schemas.microsoft.com/office/drawing/2014/main" id="{7DD170DF-66E3-CA17-7DEF-C283B12138DB}"/>
              </a:ext>
            </a:extLst>
          </p:cNvPr>
          <p:cNvCxnSpPr>
            <a:cxnSpLocks/>
          </p:cNvCxnSpPr>
          <p:nvPr/>
        </p:nvCxnSpPr>
        <p:spPr>
          <a:xfrm rot="16200000" flipH="1">
            <a:off x="2915654" y="4622554"/>
            <a:ext cx="1122998" cy="2798618"/>
          </a:xfrm>
          <a:prstGeom prst="curvedConnector2">
            <a:avLst/>
          </a:prstGeom>
          <a:ln w="57150">
            <a:solidFill>
              <a:srgbClr val="7030A0"/>
            </a:solidFill>
            <a:prstDash val="dashDot"/>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98305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TotalTime>
  <Words>792</Words>
  <Application>Microsoft Office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Garamond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Pratheepa</dc:creator>
  <cp:lastModifiedBy>Pratheepa</cp:lastModifiedBy>
  <cp:revision>35</cp:revision>
  <dcterms:created xsi:type="dcterms:W3CDTF">2025-09-02T05:16:56Z</dcterms:created>
  <dcterms:modified xsi:type="dcterms:W3CDTF">2025-09-02T09:00:02Z</dcterms:modified>
</cp:coreProperties>
</file>